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6" r:id="rId5"/>
    <p:sldMasterId id="2147483688" r:id="rId6"/>
    <p:sldMasterId id="2147483709" r:id="rId7"/>
  </p:sldMasterIdLst>
  <p:notesMasterIdLst>
    <p:notesMasterId r:id="rId34"/>
  </p:notesMasterIdLst>
  <p:handoutMasterIdLst>
    <p:handoutMasterId r:id="rId35"/>
  </p:handoutMasterIdLst>
  <p:sldIdLst>
    <p:sldId id="634" r:id="rId8"/>
    <p:sldId id="638" r:id="rId9"/>
    <p:sldId id="639" r:id="rId10"/>
    <p:sldId id="632" r:id="rId11"/>
    <p:sldId id="635" r:id="rId12"/>
    <p:sldId id="636" r:id="rId13"/>
    <p:sldId id="637" r:id="rId14"/>
    <p:sldId id="658" r:id="rId15"/>
    <p:sldId id="660" r:id="rId16"/>
    <p:sldId id="661" r:id="rId17"/>
    <p:sldId id="665" r:id="rId18"/>
    <p:sldId id="663" r:id="rId19"/>
    <p:sldId id="664" r:id="rId20"/>
    <p:sldId id="659" r:id="rId21"/>
    <p:sldId id="662" r:id="rId22"/>
    <p:sldId id="648" r:id="rId23"/>
    <p:sldId id="653" r:id="rId24"/>
    <p:sldId id="646" r:id="rId25"/>
    <p:sldId id="647" r:id="rId26"/>
    <p:sldId id="654" r:id="rId27"/>
    <p:sldId id="281" r:id="rId28"/>
    <p:sldId id="651" r:id="rId29"/>
    <p:sldId id="629" r:id="rId30"/>
    <p:sldId id="630" r:id="rId31"/>
    <p:sldId id="625" r:id="rId32"/>
    <p:sldId id="6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078"/>
    <a:srgbClr val="1C7CBB"/>
    <a:srgbClr val="EE9524"/>
    <a:srgbClr val="03A1A4"/>
    <a:srgbClr val="1DEF36"/>
    <a:srgbClr val="03ED1F"/>
    <a:srgbClr val="E6E7E9"/>
    <a:srgbClr val="201639"/>
    <a:srgbClr val="B5FFAF"/>
    <a:srgbClr val="FC4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696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38771250720857E-2"/>
          <c:y val="5.4433673239437867E-2"/>
          <c:w val="0.94207331128990912"/>
          <c:h val="0.73903677191275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FDAC8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DE-49ED-94E1-195387B34EFF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SAKIP KEMENPORA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60.03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E-49ED-94E1-195387B34E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EEF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SAKIP KEMENPORA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62.58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E-49ED-94E1-195387B34E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6050326749371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DE-49ED-94E1-195387B34EFF}"/>
                </c:ext>
              </c:extLst>
            </c:dLbl>
            <c:dLbl>
              <c:idx val="1"/>
              <c:layout>
                <c:manualLayout>
                  <c:x val="0"/>
                  <c:y val="-5.357356551949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DE-49ED-94E1-195387B34EFF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SAKIP KEMENPORA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E-49ED-94E1-195387B34E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SAKIP KEMENPORA</c:v>
                </c:pt>
              </c:strCache>
            </c:strRef>
          </c:cat>
          <c:val>
            <c:numRef>
              <c:f>Sheet1!$E$2</c:f>
              <c:numCache>
                <c:formatCode>0.00</c:formatCode>
                <c:ptCount val="1"/>
                <c:pt idx="0">
                  <c:v>66.209999999999994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E-49ED-94E1-195387B34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26656"/>
        <c:axId val="1415844544"/>
      </c:barChart>
      <c:catAx>
        <c:axId val="11373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415844544"/>
        <c:crosses val="autoZero"/>
        <c:auto val="1"/>
        <c:lblAlgn val="ctr"/>
        <c:lblOffset val="100"/>
        <c:noMultiLvlLbl val="0"/>
      </c:catAx>
      <c:valAx>
        <c:axId val="14158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373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6485985582643"/>
          <c:y val="0.91931728963563142"/>
          <c:w val="0.69927009587598632"/>
          <c:h val="8.0682710364368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38771250720857E-2"/>
          <c:y val="5.4433673239437867E-2"/>
          <c:w val="0.94207331128990912"/>
          <c:h val="0.73903677191275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FDAC8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7-4C7B-9F26-3FC086858C1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RB KEMENPORA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7-4C7B-9F26-3FC086858C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BEEF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RB KEMENPORA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61.99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7-4C7B-9F26-3FC086858C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6050326749371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7-4C7B-9F26-3FC086858C13}"/>
                </c:ext>
              </c:extLst>
            </c:dLbl>
            <c:dLbl>
              <c:idx val="1"/>
              <c:layout>
                <c:manualLayout>
                  <c:x val="0"/>
                  <c:y val="-5.3573565519493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A7-4C7B-9F26-3FC086858C1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RB KEMENPORA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60.62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A7-4C7B-9F26-3FC086858C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NILAI RB KEMENPORA</c:v>
                </c:pt>
              </c:strCache>
            </c:strRef>
          </c:cat>
          <c:val>
            <c:numRef>
              <c:f>Sheet1!$E$2</c:f>
              <c:numCache>
                <c:formatCode>0.00</c:formatCode>
                <c:ptCount val="1"/>
                <c:pt idx="0">
                  <c:v>65.87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A7-4C7B-9F26-3FC086858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26656"/>
        <c:axId val="1415844544"/>
      </c:barChart>
      <c:catAx>
        <c:axId val="11373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415844544"/>
        <c:crosses val="autoZero"/>
        <c:auto val="1"/>
        <c:lblAlgn val="ctr"/>
        <c:lblOffset val="100"/>
        <c:noMultiLvlLbl val="0"/>
      </c:catAx>
      <c:valAx>
        <c:axId val="14158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1373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6485985582643"/>
          <c:y val="0.91931728963563142"/>
          <c:w val="0.69927009587598632"/>
          <c:h val="8.0682710364368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Survei</a:t>
            </a:r>
            <a:r>
              <a:rPr lang="en-US" b="1" baseline="0" dirty="0">
                <a:solidFill>
                  <a:schemeClr val="tx1"/>
                </a:solidFill>
              </a:rPr>
              <a:t> Internal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>
        <c:manualLayout>
          <c:layoutTarget val="inner"/>
          <c:xMode val="edge"/>
          <c:yMode val="edge"/>
          <c:x val="0.22703097852205095"/>
          <c:y val="0.18909873071081959"/>
          <c:w val="0.46847325422350378"/>
          <c:h val="0.771531904828729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Presentase</c:v>
                </c:pt>
              </c:strCache>
            </c:strRef>
          </c:tx>
          <c:dPt>
            <c:idx val="0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E6-4E72-879E-85F27D12401E}"/>
              </c:ext>
            </c:extLst>
          </c:dPt>
          <c:dPt>
            <c:idx val="1"/>
            <c:bubble3D val="0"/>
            <c:spPr>
              <a:solidFill>
                <a:srgbClr val="8FDA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E6-4E72-879E-85F27D1240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E6-4E72-879E-85F27D1240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DB6D87B-BC6E-4D2C-8244-CCE0E93CDD3B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D5A02A6-2ACF-4A0C-AB6C-F4DE0F5506E7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E6-4E72-879E-85F27D1240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998BDF-AB09-4C73-B60C-4E1290D4DEC4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33E0526-2B5A-40CD-B9C3-F3D7F89A156C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E6-4E72-879E-85F27D1240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433BFD-110F-4367-94C9-D1500157685E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3CD5282-5E93-437C-8CB1-0DDC4C6E5983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4E6-4E72-879E-85F27D1240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0.1028</c:v>
                </c:pt>
                <c:pt idx="1">
                  <c:v>0.61680000000000001</c:v>
                </c:pt>
                <c:pt idx="2">
                  <c:v>0.28039999999999998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E6-4E72-879E-85F27D1240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54E29-4787-4E35-AD40-77854ABAF9F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D2D1BA32-2C56-4AC7-A21D-9D9EB5A90261}">
      <dgm:prSet/>
      <dgm:spPr>
        <a:noFill/>
        <a:ln w="76200"/>
      </dgm:spPr>
      <dgm:t>
        <a:bodyPr/>
        <a:lstStyle/>
        <a:p>
          <a:pPr algn="ctr"/>
          <a:r>
            <a:rPr lang="en-ID" b="1" dirty="0">
              <a:solidFill>
                <a:schemeClr val="tx1"/>
              </a:solidFill>
            </a:rPr>
            <a:t>“Saya </a:t>
          </a:r>
          <a:r>
            <a:rPr lang="en-ID" b="1" dirty="0" err="1">
              <a:solidFill>
                <a:schemeClr val="tx1"/>
              </a:solidFill>
            </a:rPr>
            <a:t>tidak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mau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birokrasi</a:t>
          </a:r>
          <a:r>
            <a:rPr lang="en-ID" b="1" dirty="0">
              <a:solidFill>
                <a:schemeClr val="tx1"/>
              </a:solidFill>
            </a:rPr>
            <a:t> yang </a:t>
          </a:r>
          <a:r>
            <a:rPr lang="en-ID" b="1" dirty="0" err="1">
              <a:solidFill>
                <a:schemeClr val="tx1"/>
              </a:solidFill>
            </a:rPr>
            <a:t>sekelas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hanya</a:t>
          </a:r>
          <a:r>
            <a:rPr lang="en-ID" b="1" dirty="0">
              <a:solidFill>
                <a:schemeClr val="tx1"/>
              </a:solidFill>
            </a:rPr>
            <a:t> </a:t>
          </a:r>
          <a:r>
            <a:rPr lang="en-ID" b="1" i="1" dirty="0">
              <a:solidFill>
                <a:schemeClr val="tx1"/>
              </a:solidFill>
            </a:rPr>
            <a:t>sending-sending</a:t>
          </a:r>
          <a:r>
            <a:rPr lang="en-ID" b="1" dirty="0">
              <a:solidFill>
                <a:schemeClr val="tx1"/>
              </a:solidFill>
            </a:rPr>
            <a:t> </a:t>
          </a:r>
          <a:r>
            <a:rPr lang="en-ID" b="1" dirty="0" err="1">
              <a:solidFill>
                <a:schemeClr val="tx1"/>
              </a:solidFill>
            </a:rPr>
            <a:t>saja</a:t>
          </a:r>
          <a:r>
            <a:rPr lang="en-ID" b="1" dirty="0">
              <a:solidFill>
                <a:schemeClr val="tx1"/>
              </a:solidFill>
            </a:rPr>
            <a:t>. Saya </a:t>
          </a:r>
          <a:r>
            <a:rPr lang="en-ID" b="1" dirty="0" err="1">
              <a:solidFill>
                <a:schemeClr val="tx1"/>
              </a:solidFill>
            </a:rPr>
            <a:t>akan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paksa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tugas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birokrasi</a:t>
          </a:r>
          <a:r>
            <a:rPr lang="en-ID" b="1" dirty="0">
              <a:solidFill>
                <a:schemeClr val="tx1"/>
              </a:solidFill>
            </a:rPr>
            <a:t> </a:t>
          </a:r>
          <a:r>
            <a:rPr lang="en-ID" b="1" dirty="0" err="1">
              <a:solidFill>
                <a:schemeClr val="tx1"/>
              </a:solidFill>
            </a:rPr>
            <a:t>adalah</a:t>
          </a:r>
          <a:r>
            <a:rPr lang="en-ID" b="1" dirty="0">
              <a:solidFill>
                <a:schemeClr val="tx1"/>
              </a:solidFill>
            </a:rPr>
            <a:t> </a:t>
          </a:r>
          <a:r>
            <a:rPr lang="en-ID" b="1" i="1" dirty="0">
              <a:solidFill>
                <a:schemeClr val="tx1"/>
              </a:solidFill>
            </a:rPr>
            <a:t>making delivered</a:t>
          </a:r>
          <a:r>
            <a:rPr lang="en-ID" b="1" dirty="0">
              <a:solidFill>
                <a:schemeClr val="tx1"/>
              </a:solidFill>
            </a:rPr>
            <a:t>,”</a:t>
          </a:r>
          <a:endParaRPr lang="en-ID" dirty="0">
            <a:solidFill>
              <a:schemeClr val="tx1"/>
            </a:solidFill>
          </a:endParaRPr>
        </a:p>
      </dgm:t>
    </dgm:pt>
    <dgm:pt modelId="{762BFF15-72CE-4686-B61F-7F5CF91D9A5F}" type="parTrans" cxnId="{4ED8327D-0089-4CAB-BE05-D7D4825D461F}">
      <dgm:prSet/>
      <dgm:spPr/>
      <dgm:t>
        <a:bodyPr/>
        <a:lstStyle/>
        <a:p>
          <a:endParaRPr lang="en-ID"/>
        </a:p>
      </dgm:t>
    </dgm:pt>
    <dgm:pt modelId="{1A72DC03-8D54-40A8-8207-22FCD9BF110A}" type="sibTrans" cxnId="{4ED8327D-0089-4CAB-BE05-D7D4825D461F}">
      <dgm:prSet/>
      <dgm:spPr/>
      <dgm:t>
        <a:bodyPr/>
        <a:lstStyle/>
        <a:p>
          <a:endParaRPr lang="en-ID"/>
        </a:p>
      </dgm:t>
    </dgm:pt>
    <dgm:pt modelId="{ED162EF6-B4C9-4F89-8F55-5A49CB475D9E}" type="pres">
      <dgm:prSet presAssocID="{E3754E29-4787-4E35-AD40-77854ABAF9F1}" presName="linear" presStyleCnt="0">
        <dgm:presLayoutVars>
          <dgm:animLvl val="lvl"/>
          <dgm:resizeHandles val="exact"/>
        </dgm:presLayoutVars>
      </dgm:prSet>
      <dgm:spPr/>
    </dgm:pt>
    <dgm:pt modelId="{9D2E86D7-EBCF-4A90-9698-B5AE2AB8A6C2}" type="pres">
      <dgm:prSet presAssocID="{D2D1BA32-2C56-4AC7-A21D-9D9EB5A90261}" presName="parentText" presStyleLbl="node1" presStyleIdx="0" presStyleCnt="1" custLinFactNeighborX="-2080" custLinFactNeighborY="5846">
        <dgm:presLayoutVars>
          <dgm:chMax val="0"/>
          <dgm:bulletEnabled val="1"/>
        </dgm:presLayoutVars>
      </dgm:prSet>
      <dgm:spPr/>
    </dgm:pt>
  </dgm:ptLst>
  <dgm:cxnLst>
    <dgm:cxn modelId="{78001839-7262-44B5-A884-DCAB4E866949}" type="presOf" srcId="{E3754E29-4787-4E35-AD40-77854ABAF9F1}" destId="{ED162EF6-B4C9-4F89-8F55-5A49CB475D9E}" srcOrd="0" destOrd="0" presId="urn:microsoft.com/office/officeart/2005/8/layout/vList2"/>
    <dgm:cxn modelId="{4ED8327D-0089-4CAB-BE05-D7D4825D461F}" srcId="{E3754E29-4787-4E35-AD40-77854ABAF9F1}" destId="{D2D1BA32-2C56-4AC7-A21D-9D9EB5A90261}" srcOrd="0" destOrd="0" parTransId="{762BFF15-72CE-4686-B61F-7F5CF91D9A5F}" sibTransId="{1A72DC03-8D54-40A8-8207-22FCD9BF110A}"/>
    <dgm:cxn modelId="{05ACBB85-AD0B-4862-A110-C97CC879E6FF}" type="presOf" srcId="{D2D1BA32-2C56-4AC7-A21D-9D9EB5A90261}" destId="{9D2E86D7-EBCF-4A90-9698-B5AE2AB8A6C2}" srcOrd="0" destOrd="0" presId="urn:microsoft.com/office/officeart/2005/8/layout/vList2"/>
    <dgm:cxn modelId="{2F06E43D-5774-43EF-AFF9-86AD65860E5C}" type="presParOf" srcId="{ED162EF6-B4C9-4F89-8F55-5A49CB475D9E}" destId="{9D2E86D7-EBCF-4A90-9698-B5AE2AB8A6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59117-69D8-417E-9B3E-917AB5C3CFA9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9C3BA3-EF7E-4B27-87D3-33DCC493CCEA}">
      <dgm:prSet custT="1"/>
      <dgm:spPr>
        <a:solidFill>
          <a:srgbClr val="1C7CBB"/>
        </a:solidFill>
      </dgm:spPr>
      <dgm:t>
        <a:bodyPr/>
        <a:lstStyle/>
        <a:p>
          <a:pPr rtl="0"/>
          <a:r>
            <a:rPr lang="en-US" sz="1800" dirty="0" err="1">
              <a:solidFill>
                <a:srgbClr val="002060"/>
              </a:solidFill>
            </a:rPr>
            <a:t>Perbaikan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berkelanjutan</a:t>
          </a:r>
          <a:endParaRPr lang="en-US" sz="1800" dirty="0">
            <a:solidFill>
              <a:srgbClr val="002060"/>
            </a:solidFill>
          </a:endParaRPr>
        </a:p>
      </dgm:t>
    </dgm:pt>
    <dgm:pt modelId="{961179EB-9F6A-4343-B120-62DBE191CE1E}" type="parTrans" cxnId="{D3E96FB8-A843-4A37-B2F1-0D10CD4DD03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99BC991-B6BC-45DA-A862-64656ED7B39A}" type="sibTrans" cxnId="{D3E96FB8-A843-4A37-B2F1-0D10CD4DD031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435183-913D-44C2-9620-3C97E9BCE524}">
      <dgm:prSet custT="1"/>
      <dgm:spPr>
        <a:solidFill>
          <a:srgbClr val="1C7CBB"/>
        </a:solidFill>
      </dgm:spPr>
      <dgm:t>
        <a:bodyPr/>
        <a:lstStyle/>
        <a:p>
          <a:pPr algn="just" rtl="0"/>
          <a:r>
            <a:rPr lang="en-US" sz="2000" dirty="0" err="1">
              <a:solidFill>
                <a:srgbClr val="002060"/>
              </a:solidFill>
            </a:rPr>
            <a:t>Hasil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penilaian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digunakan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sebagai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masukan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untuk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memperbaiki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pelaksanaan</a:t>
          </a:r>
          <a:r>
            <a:rPr lang="en-US" sz="2000" dirty="0">
              <a:solidFill>
                <a:srgbClr val="002060"/>
              </a:solidFill>
            </a:rPr>
            <a:t> RB </a:t>
          </a:r>
          <a:r>
            <a:rPr lang="en-US" sz="2000" dirty="0" err="1">
              <a:solidFill>
                <a:srgbClr val="002060"/>
              </a:solidFill>
            </a:rPr>
            <a:t>secara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terus-menerus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melalui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siklus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rencanakan</a:t>
          </a:r>
          <a:r>
            <a:rPr lang="en-US" sz="2000" dirty="0">
              <a:solidFill>
                <a:srgbClr val="002060"/>
              </a:solidFill>
            </a:rPr>
            <a:t>, </a:t>
          </a:r>
          <a:r>
            <a:rPr lang="en-US" sz="2000" dirty="0" err="1">
              <a:solidFill>
                <a:srgbClr val="002060"/>
              </a:solidFill>
            </a:rPr>
            <a:t>laksanakan</a:t>
          </a:r>
          <a:r>
            <a:rPr lang="en-US" sz="2000" dirty="0">
              <a:solidFill>
                <a:srgbClr val="002060"/>
              </a:solidFill>
            </a:rPr>
            <a:t>, monitoring, </a:t>
          </a:r>
          <a:r>
            <a:rPr lang="en-US" sz="2000" dirty="0" err="1">
              <a:solidFill>
                <a:srgbClr val="002060"/>
              </a:solidFill>
            </a:rPr>
            <a:t>dan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evaluasi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serta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lakukan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tindak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lanjut</a:t>
          </a:r>
          <a:r>
            <a:rPr lang="en-US" sz="2000" dirty="0">
              <a:solidFill>
                <a:srgbClr val="002060"/>
              </a:solidFill>
            </a:rPr>
            <a:t> </a:t>
          </a:r>
          <a:r>
            <a:rPr lang="en-US" sz="2000" dirty="0" err="1">
              <a:solidFill>
                <a:srgbClr val="002060"/>
              </a:solidFill>
            </a:rPr>
            <a:t>perbaikan</a:t>
          </a:r>
          <a:endParaRPr lang="en-US" sz="2000" dirty="0">
            <a:solidFill>
              <a:srgbClr val="002060"/>
            </a:solidFill>
          </a:endParaRPr>
        </a:p>
      </dgm:t>
    </dgm:pt>
    <dgm:pt modelId="{631D0C36-B3C0-4CEB-9941-EBB019DDFFF1}" type="parTrans" cxnId="{9558EBD0-43DD-4263-8F0F-175356461C7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77D8747-5763-4812-80D6-7100EC9D2ABF}" type="sibTrans" cxnId="{9558EBD0-43DD-4263-8F0F-175356461C7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510D320-FBB5-435B-B2B2-70E883B523D8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en-US" sz="2400" dirty="0" err="1">
              <a:solidFill>
                <a:srgbClr val="002060"/>
              </a:solidFill>
            </a:rPr>
            <a:t>Kejujuran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dalam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penilaian</a:t>
          </a:r>
          <a:endParaRPr lang="en-US" sz="2400" dirty="0">
            <a:solidFill>
              <a:srgbClr val="002060"/>
            </a:solidFill>
          </a:endParaRPr>
        </a:p>
      </dgm:t>
    </dgm:pt>
    <dgm:pt modelId="{9B1C1ABB-9537-4F91-90EF-45DCCEEE05B6}" type="parTrans" cxnId="{FC9B0920-5062-4246-9054-6E8061AF6DF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C05A24-77C3-4A15-B745-2D2A4EE2B74A}" type="sibTrans" cxnId="{FC9B0920-5062-4246-9054-6E8061AF6DF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3191CB-BDF0-45BC-AD4B-FF476D5F2C15}">
      <dgm:prSet custT="1"/>
      <dgm:spPr>
        <a:solidFill>
          <a:srgbClr val="99CCFF"/>
        </a:solidFill>
      </dgm:spPr>
      <dgm:t>
        <a:bodyPr/>
        <a:lstStyle/>
        <a:p>
          <a:pPr algn="just" rtl="0"/>
          <a:r>
            <a:rPr lang="en-US" sz="1800" dirty="0" err="1">
              <a:solidFill>
                <a:srgbClr val="002060"/>
              </a:solidFill>
            </a:rPr>
            <a:t>Untuk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memotret</a:t>
          </a:r>
          <a:r>
            <a:rPr lang="en-US" sz="1800" dirty="0">
              <a:solidFill>
                <a:srgbClr val="002060"/>
              </a:solidFill>
            </a:rPr>
            <a:t>/</a:t>
          </a:r>
          <a:r>
            <a:rPr lang="en-US" sz="1800" dirty="0" err="1">
              <a:solidFill>
                <a:srgbClr val="002060"/>
              </a:solidFill>
            </a:rPr>
            <a:t>menilai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kemajuan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pelaksanaan</a:t>
          </a:r>
          <a:r>
            <a:rPr lang="en-US" sz="1800" dirty="0">
              <a:solidFill>
                <a:srgbClr val="002060"/>
              </a:solidFill>
            </a:rPr>
            <a:t> RB </a:t>
          </a:r>
          <a:r>
            <a:rPr lang="en-US" sz="1800" dirty="0" err="1">
              <a:solidFill>
                <a:srgbClr val="002060"/>
              </a:solidFill>
            </a:rPr>
            <a:t>secara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akurat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sesuai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dengang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kondisi</a:t>
          </a:r>
          <a:r>
            <a:rPr lang="en-US" sz="1800" dirty="0">
              <a:solidFill>
                <a:srgbClr val="002060"/>
              </a:solidFill>
            </a:rPr>
            <a:t> yang </a:t>
          </a:r>
          <a:r>
            <a:rPr lang="en-US" sz="1800" dirty="0" err="1">
              <a:solidFill>
                <a:srgbClr val="002060"/>
              </a:solidFill>
            </a:rPr>
            <a:t>senyatanya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dalam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praktek</a:t>
          </a:r>
          <a:r>
            <a:rPr lang="en-US" sz="1800" dirty="0">
              <a:solidFill>
                <a:srgbClr val="002060"/>
              </a:solidFill>
            </a:rPr>
            <a:t>, </a:t>
          </a:r>
          <a:r>
            <a:rPr lang="en-US" sz="1800" dirty="0" err="1">
              <a:solidFill>
                <a:srgbClr val="002060"/>
              </a:solidFill>
            </a:rPr>
            <a:t>diperlukan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kejujuran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dalam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melakukan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penilaian</a:t>
          </a:r>
          <a:r>
            <a:rPr lang="en-US" sz="1800" dirty="0">
              <a:solidFill>
                <a:srgbClr val="002060"/>
              </a:solidFill>
            </a:rPr>
            <a:t>. </a:t>
          </a:r>
          <a:r>
            <a:rPr lang="en-US" sz="1800" dirty="0" err="1">
              <a:solidFill>
                <a:srgbClr val="002060"/>
              </a:solidFill>
            </a:rPr>
            <a:t>Rekayasa</a:t>
          </a:r>
          <a:r>
            <a:rPr lang="en-US" sz="1800" dirty="0">
              <a:solidFill>
                <a:srgbClr val="002060"/>
              </a:solidFill>
            </a:rPr>
            <a:t>/</a:t>
          </a:r>
          <a:r>
            <a:rPr lang="en-US" sz="1800" dirty="0" err="1">
              <a:solidFill>
                <a:srgbClr val="002060"/>
              </a:solidFill>
            </a:rPr>
            <a:t>ketidakjujuran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justru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tidak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akan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dapat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memberikan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informasi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mengenai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perbaikan-perbaikan</a:t>
          </a:r>
          <a:r>
            <a:rPr lang="en-US" sz="1800" dirty="0">
              <a:solidFill>
                <a:srgbClr val="002060"/>
              </a:solidFill>
            </a:rPr>
            <a:t> yang </a:t>
          </a:r>
          <a:r>
            <a:rPr lang="en-US" sz="1800" dirty="0" err="1">
              <a:solidFill>
                <a:srgbClr val="002060"/>
              </a:solidFill>
            </a:rPr>
            <a:t>harus</a:t>
          </a:r>
          <a:r>
            <a:rPr lang="en-US" sz="1800" dirty="0">
              <a:solidFill>
                <a:srgbClr val="002060"/>
              </a:solidFill>
            </a:rPr>
            <a:t> </a:t>
          </a:r>
          <a:r>
            <a:rPr lang="en-US" sz="1800" dirty="0" err="1">
              <a:solidFill>
                <a:srgbClr val="002060"/>
              </a:solidFill>
            </a:rPr>
            <a:t>dilakukan</a:t>
          </a:r>
          <a:endParaRPr lang="en-US" sz="1800" dirty="0">
            <a:solidFill>
              <a:srgbClr val="002060"/>
            </a:solidFill>
          </a:endParaRPr>
        </a:p>
      </dgm:t>
    </dgm:pt>
    <dgm:pt modelId="{9B4F941F-026B-482F-BA4C-7F43FDDF0EE4}" type="parTrans" cxnId="{0470A481-3893-4B9D-B22C-2551210E65D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5CABEC-D8A6-4471-B7E6-0970F101321A}" type="sibTrans" cxnId="{0470A481-3893-4B9D-B22C-2551210E65DF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8FA72B-90DC-4E25-A3C7-AA5CF35C4C00}" type="pres">
      <dgm:prSet presAssocID="{86359117-69D8-417E-9B3E-917AB5C3CFA9}" presName="Name0" presStyleCnt="0">
        <dgm:presLayoutVars>
          <dgm:dir/>
          <dgm:resizeHandles val="exact"/>
        </dgm:presLayoutVars>
      </dgm:prSet>
      <dgm:spPr/>
    </dgm:pt>
    <dgm:pt modelId="{7F45C9C9-A71B-4EEA-80DD-BE4A91597B0B}" type="pres">
      <dgm:prSet presAssocID="{86359117-69D8-417E-9B3E-917AB5C3CFA9}" presName="bkgdShp" presStyleLbl="alignAccFollowNode1" presStyleIdx="0" presStyleCnt="1" custLinFactNeighborX="-1754" custLinFactNeighborY="-1700"/>
      <dgm:spPr/>
    </dgm:pt>
    <dgm:pt modelId="{935B79E3-97F5-4DB4-8747-D8AD2C8B0300}" type="pres">
      <dgm:prSet presAssocID="{86359117-69D8-417E-9B3E-917AB5C3CFA9}" presName="linComp" presStyleCnt="0"/>
      <dgm:spPr/>
    </dgm:pt>
    <dgm:pt modelId="{971079D4-18ED-4417-B289-B82E3EF264ED}" type="pres">
      <dgm:prSet presAssocID="{A59C3BA3-EF7E-4B27-87D3-33DCC493CCEA}" presName="compNode" presStyleCnt="0"/>
      <dgm:spPr/>
    </dgm:pt>
    <dgm:pt modelId="{315AD49B-883B-4792-AD0D-7B7DE3B1CF3E}" type="pres">
      <dgm:prSet presAssocID="{A59C3BA3-EF7E-4B27-87D3-33DCC493CCEA}" presName="node" presStyleLbl="node1" presStyleIdx="0" presStyleCnt="2">
        <dgm:presLayoutVars>
          <dgm:bulletEnabled val="1"/>
        </dgm:presLayoutVars>
      </dgm:prSet>
      <dgm:spPr/>
    </dgm:pt>
    <dgm:pt modelId="{D8C7BAA5-33EB-4D44-AC5C-534865CC6CFC}" type="pres">
      <dgm:prSet presAssocID="{A59C3BA3-EF7E-4B27-87D3-33DCC493CCEA}" presName="invisiNode" presStyleLbl="node1" presStyleIdx="0" presStyleCnt="2"/>
      <dgm:spPr/>
    </dgm:pt>
    <dgm:pt modelId="{7BAC7DE1-3500-4213-BA17-7DA726470EE0}" type="pres">
      <dgm:prSet presAssocID="{A59C3BA3-EF7E-4B27-87D3-33DCC493CCEA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166C75-5242-411F-AD0B-044466BA27D6}" type="pres">
      <dgm:prSet presAssocID="{099BC991-B6BC-45DA-A862-64656ED7B39A}" presName="sibTrans" presStyleLbl="sibTrans2D1" presStyleIdx="0" presStyleCnt="0"/>
      <dgm:spPr/>
    </dgm:pt>
    <dgm:pt modelId="{E3EADFF4-4E93-4791-AE07-94B253BDBD3A}" type="pres">
      <dgm:prSet presAssocID="{E510D320-FBB5-435B-B2B2-70E883B523D8}" presName="compNode" presStyleCnt="0"/>
      <dgm:spPr/>
    </dgm:pt>
    <dgm:pt modelId="{89C78C83-B8B1-4AAC-AF6E-342BEAB2EEDF}" type="pres">
      <dgm:prSet presAssocID="{E510D320-FBB5-435B-B2B2-70E883B523D8}" presName="node" presStyleLbl="node1" presStyleIdx="1" presStyleCnt="2" custScaleX="111327">
        <dgm:presLayoutVars>
          <dgm:bulletEnabled val="1"/>
        </dgm:presLayoutVars>
      </dgm:prSet>
      <dgm:spPr/>
    </dgm:pt>
    <dgm:pt modelId="{335E0D20-6A5D-4791-BC98-C5C89BB1E500}" type="pres">
      <dgm:prSet presAssocID="{E510D320-FBB5-435B-B2B2-70E883B523D8}" presName="invisiNode" presStyleLbl="node1" presStyleIdx="1" presStyleCnt="2"/>
      <dgm:spPr/>
    </dgm:pt>
    <dgm:pt modelId="{6A44B15B-9CB0-49F4-AAF9-55ACE2A7868B}" type="pres">
      <dgm:prSet presAssocID="{E510D320-FBB5-435B-B2B2-70E883B523D8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3AFC601-2BA5-4235-A49A-5813EF07CC7E}" type="presOf" srcId="{86359117-69D8-417E-9B3E-917AB5C3CFA9}" destId="{6D8FA72B-90DC-4E25-A3C7-AA5CF35C4C00}" srcOrd="0" destOrd="0" presId="urn:microsoft.com/office/officeart/2005/8/layout/pList2#1"/>
    <dgm:cxn modelId="{FC9B0920-5062-4246-9054-6E8061AF6DF0}" srcId="{86359117-69D8-417E-9B3E-917AB5C3CFA9}" destId="{E510D320-FBB5-435B-B2B2-70E883B523D8}" srcOrd="1" destOrd="0" parTransId="{9B1C1ABB-9537-4F91-90EF-45DCCEEE05B6}" sibTransId="{5FC05A24-77C3-4A15-B745-2D2A4EE2B74A}"/>
    <dgm:cxn modelId="{A775535C-EDA6-4B25-ADCD-D7F4653CE000}" type="presOf" srcId="{E510D320-FBB5-435B-B2B2-70E883B523D8}" destId="{89C78C83-B8B1-4AAC-AF6E-342BEAB2EEDF}" srcOrd="0" destOrd="0" presId="urn:microsoft.com/office/officeart/2005/8/layout/pList2#1"/>
    <dgm:cxn modelId="{0470A481-3893-4B9D-B22C-2551210E65DF}" srcId="{E510D320-FBB5-435B-B2B2-70E883B523D8}" destId="{543191CB-BDF0-45BC-AD4B-FF476D5F2C15}" srcOrd="0" destOrd="0" parTransId="{9B4F941F-026B-482F-BA4C-7F43FDDF0EE4}" sibTransId="{DC5CABEC-D8A6-4471-B7E6-0970F101321A}"/>
    <dgm:cxn modelId="{AD9506B0-228D-4CC9-91DE-19D489275D0C}" type="presOf" srcId="{099BC991-B6BC-45DA-A862-64656ED7B39A}" destId="{78166C75-5242-411F-AD0B-044466BA27D6}" srcOrd="0" destOrd="0" presId="urn:microsoft.com/office/officeart/2005/8/layout/pList2#1"/>
    <dgm:cxn modelId="{D3E96FB8-A843-4A37-B2F1-0D10CD4DD031}" srcId="{86359117-69D8-417E-9B3E-917AB5C3CFA9}" destId="{A59C3BA3-EF7E-4B27-87D3-33DCC493CCEA}" srcOrd="0" destOrd="0" parTransId="{961179EB-9F6A-4343-B120-62DBE191CE1E}" sibTransId="{099BC991-B6BC-45DA-A862-64656ED7B39A}"/>
    <dgm:cxn modelId="{D7B41AC3-3284-40F5-B202-335AF975A72E}" type="presOf" srcId="{A59C3BA3-EF7E-4B27-87D3-33DCC493CCEA}" destId="{315AD49B-883B-4792-AD0D-7B7DE3B1CF3E}" srcOrd="0" destOrd="0" presId="urn:microsoft.com/office/officeart/2005/8/layout/pList2#1"/>
    <dgm:cxn modelId="{9558EBD0-43DD-4263-8F0F-175356461C7D}" srcId="{A59C3BA3-EF7E-4B27-87D3-33DCC493CCEA}" destId="{67435183-913D-44C2-9620-3C97E9BCE524}" srcOrd="0" destOrd="0" parTransId="{631D0C36-B3C0-4CEB-9941-EBB019DDFFF1}" sibTransId="{277D8747-5763-4812-80D6-7100EC9D2ABF}"/>
    <dgm:cxn modelId="{5D443CE3-CB6B-47C5-AD60-C941624693F3}" type="presOf" srcId="{543191CB-BDF0-45BC-AD4B-FF476D5F2C15}" destId="{89C78C83-B8B1-4AAC-AF6E-342BEAB2EEDF}" srcOrd="0" destOrd="1" presId="urn:microsoft.com/office/officeart/2005/8/layout/pList2#1"/>
    <dgm:cxn modelId="{0560C1EC-213A-45CC-ADA6-B165A8E582A7}" type="presOf" srcId="{67435183-913D-44C2-9620-3C97E9BCE524}" destId="{315AD49B-883B-4792-AD0D-7B7DE3B1CF3E}" srcOrd="0" destOrd="1" presId="urn:microsoft.com/office/officeart/2005/8/layout/pList2#1"/>
    <dgm:cxn modelId="{BEAB043D-D471-4D0E-974C-23D39A2CCF56}" type="presParOf" srcId="{6D8FA72B-90DC-4E25-A3C7-AA5CF35C4C00}" destId="{7F45C9C9-A71B-4EEA-80DD-BE4A91597B0B}" srcOrd="0" destOrd="0" presId="urn:microsoft.com/office/officeart/2005/8/layout/pList2#1"/>
    <dgm:cxn modelId="{03BF8729-FAAD-4F9C-9031-608FF22B8918}" type="presParOf" srcId="{6D8FA72B-90DC-4E25-A3C7-AA5CF35C4C00}" destId="{935B79E3-97F5-4DB4-8747-D8AD2C8B0300}" srcOrd="1" destOrd="0" presId="urn:microsoft.com/office/officeart/2005/8/layout/pList2#1"/>
    <dgm:cxn modelId="{E9C13D78-D588-4C32-9A2D-05E17474E290}" type="presParOf" srcId="{935B79E3-97F5-4DB4-8747-D8AD2C8B0300}" destId="{971079D4-18ED-4417-B289-B82E3EF264ED}" srcOrd="0" destOrd="0" presId="urn:microsoft.com/office/officeart/2005/8/layout/pList2#1"/>
    <dgm:cxn modelId="{925684DD-5571-4841-BFD8-ADA51302BAF3}" type="presParOf" srcId="{971079D4-18ED-4417-B289-B82E3EF264ED}" destId="{315AD49B-883B-4792-AD0D-7B7DE3B1CF3E}" srcOrd="0" destOrd="0" presId="urn:microsoft.com/office/officeart/2005/8/layout/pList2#1"/>
    <dgm:cxn modelId="{C192B489-FB0A-405F-9CC4-20CDA7FA9A0F}" type="presParOf" srcId="{971079D4-18ED-4417-B289-B82E3EF264ED}" destId="{D8C7BAA5-33EB-4D44-AC5C-534865CC6CFC}" srcOrd="1" destOrd="0" presId="urn:microsoft.com/office/officeart/2005/8/layout/pList2#1"/>
    <dgm:cxn modelId="{349D5467-E632-4EB2-9067-DC30EF35259E}" type="presParOf" srcId="{971079D4-18ED-4417-B289-B82E3EF264ED}" destId="{7BAC7DE1-3500-4213-BA17-7DA726470EE0}" srcOrd="2" destOrd="0" presId="urn:microsoft.com/office/officeart/2005/8/layout/pList2#1"/>
    <dgm:cxn modelId="{F6AACCEA-CA05-4B26-82C2-37D2B33572DB}" type="presParOf" srcId="{935B79E3-97F5-4DB4-8747-D8AD2C8B0300}" destId="{78166C75-5242-411F-AD0B-044466BA27D6}" srcOrd="1" destOrd="0" presId="urn:microsoft.com/office/officeart/2005/8/layout/pList2#1"/>
    <dgm:cxn modelId="{4EE85974-CD3E-41B0-A085-840411FB8657}" type="presParOf" srcId="{935B79E3-97F5-4DB4-8747-D8AD2C8B0300}" destId="{E3EADFF4-4E93-4791-AE07-94B253BDBD3A}" srcOrd="2" destOrd="0" presId="urn:microsoft.com/office/officeart/2005/8/layout/pList2#1"/>
    <dgm:cxn modelId="{A61C9FEB-8358-4F91-A38C-71AE3CB62C18}" type="presParOf" srcId="{E3EADFF4-4E93-4791-AE07-94B253BDBD3A}" destId="{89C78C83-B8B1-4AAC-AF6E-342BEAB2EEDF}" srcOrd="0" destOrd="0" presId="urn:microsoft.com/office/officeart/2005/8/layout/pList2#1"/>
    <dgm:cxn modelId="{9CE9CE86-01CC-4D60-898A-C59E01B00AA8}" type="presParOf" srcId="{E3EADFF4-4E93-4791-AE07-94B253BDBD3A}" destId="{335E0D20-6A5D-4791-BC98-C5C89BB1E500}" srcOrd="1" destOrd="0" presId="urn:microsoft.com/office/officeart/2005/8/layout/pList2#1"/>
    <dgm:cxn modelId="{E44635EE-BCB1-45A4-96AF-E8CBC9EA5884}" type="presParOf" srcId="{E3EADFF4-4E93-4791-AE07-94B253BDBD3A}" destId="{6A44B15B-9CB0-49F4-AAF9-55ACE2A7868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007A0-71B0-4428-8387-2622FBA205BE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6626D7-3415-403B-ADB1-0B3A908497F2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US" sz="3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Terdokumentasi</a:t>
          </a:r>
          <a:endParaRPr lang="en-US" sz="3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8997680-8C51-4873-AC9F-49035014305D}" type="parTrans" cxnId="{7E0025D3-555F-4F9D-8A0A-0DD7A5794A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32284A-F573-4D1B-A23E-81F02E995E56}" type="sibTrans" cxnId="{7E0025D3-555F-4F9D-8A0A-0DD7A5794AE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393F5B-C6D2-4815-991C-2455EB40FBF5}">
      <dgm:prSet/>
      <dgm:spPr/>
      <dgm:t>
        <a:bodyPr/>
        <a:lstStyle/>
        <a:p>
          <a:pPr algn="just" rtl="0"/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Seluruh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proses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perlaksanaan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RB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harus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didokumentasikan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baik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sesuai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siklus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rencanakan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laksanakan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, monitoring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evaluasi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serta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lakukan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tindak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lanjut</a:t>
          </a:r>
          <a:r>
            <a: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perbaikan</a:t>
          </a:r>
          <a:endParaRPr lang="en-US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DEC0AC0-A783-448A-9007-58C3CB723C97}" type="parTrans" cxnId="{D724C15A-9D05-4688-8F27-85CBD0965F5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A2682B-B1D1-477F-858E-5208EBABFB09}" type="sibTrans" cxnId="{D724C15A-9D05-4688-8F27-85CBD0965F5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28ACB0-DE59-4434-9E72-3D9E2377C1A2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Dibuktikan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oleh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stakeholder</a:t>
          </a:r>
        </a:p>
      </dgm:t>
    </dgm:pt>
    <dgm:pt modelId="{DE0846C5-A98C-495F-AB65-CA5397B0D091}" type="parTrans" cxnId="{8FAE3C01-BA50-4B13-8EAD-B2A53A3EA3A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E1FF87-3AEA-4810-9D3B-CCB2B3702C5E}" type="sibTrans" cxnId="{8FAE3C01-BA50-4B13-8EAD-B2A53A3EA3A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8BD97-13AA-4DE2-80F3-644D139EF857}">
      <dgm:prSet custT="1"/>
      <dgm:spPr/>
      <dgm:t>
        <a:bodyPr/>
        <a:lstStyle/>
        <a:p>
          <a:pPr algn="just" rtl="0"/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Seluruh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hasil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pelaksanaan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RB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harus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dibuktikan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oleh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stakeholder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melalui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survey internal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eksternal</a:t>
          </a:r>
          <a:endParaRPr lang="en-US" sz="24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CA7CF4E-DAAD-4549-B02E-CC454E2490A7}" type="parTrans" cxnId="{F2E0A013-F53D-40A5-A25D-C4A99B98DF7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BB70F7-0AB0-47D9-AA61-3D499E69872A}" type="sibTrans" cxnId="{F2E0A013-F53D-40A5-A25D-C4A99B98DF7C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6D84CED-E0A3-426D-8208-C23F7EBEE7B7}" type="pres">
      <dgm:prSet presAssocID="{A0D007A0-71B0-4428-8387-2622FBA205BE}" presName="Name0" presStyleCnt="0">
        <dgm:presLayoutVars>
          <dgm:dir/>
          <dgm:animLvl val="lvl"/>
          <dgm:resizeHandles/>
        </dgm:presLayoutVars>
      </dgm:prSet>
      <dgm:spPr/>
    </dgm:pt>
    <dgm:pt modelId="{6994DC9C-A6A7-4070-AC7F-F2E1216CDCC0}" type="pres">
      <dgm:prSet presAssocID="{516626D7-3415-403B-ADB1-0B3A908497F2}" presName="linNode" presStyleCnt="0"/>
      <dgm:spPr/>
    </dgm:pt>
    <dgm:pt modelId="{04FA0306-2159-4455-AAAB-09DD1AC3A33B}" type="pres">
      <dgm:prSet presAssocID="{516626D7-3415-403B-ADB1-0B3A908497F2}" presName="parentShp" presStyleLbl="node1" presStyleIdx="0" presStyleCnt="2" custLinFactNeighborX="-24973" custLinFactNeighborY="-10457">
        <dgm:presLayoutVars>
          <dgm:bulletEnabled val="1"/>
        </dgm:presLayoutVars>
      </dgm:prSet>
      <dgm:spPr/>
    </dgm:pt>
    <dgm:pt modelId="{FC319D96-B2FD-45FD-890E-B88C32B1D1A1}" type="pres">
      <dgm:prSet presAssocID="{516626D7-3415-403B-ADB1-0B3A908497F2}" presName="childShp" presStyleLbl="bgAccFollowNode1" presStyleIdx="0" presStyleCnt="2" custLinFactNeighborX="19938" custLinFactNeighborY="-26">
        <dgm:presLayoutVars>
          <dgm:bulletEnabled val="1"/>
        </dgm:presLayoutVars>
      </dgm:prSet>
      <dgm:spPr/>
    </dgm:pt>
    <dgm:pt modelId="{66929E1F-133F-427E-9DF6-D31904D707AB}" type="pres">
      <dgm:prSet presAssocID="{8E32284A-F573-4D1B-A23E-81F02E995E56}" presName="spacing" presStyleCnt="0"/>
      <dgm:spPr/>
    </dgm:pt>
    <dgm:pt modelId="{31299893-4F30-492F-9E96-AACB5CA416DA}" type="pres">
      <dgm:prSet presAssocID="{4228ACB0-DE59-4434-9E72-3D9E2377C1A2}" presName="linNode" presStyleCnt="0"/>
      <dgm:spPr/>
    </dgm:pt>
    <dgm:pt modelId="{AC4506B0-4AF2-4269-A5E6-AD01BE15C03D}" type="pres">
      <dgm:prSet presAssocID="{4228ACB0-DE59-4434-9E72-3D9E2377C1A2}" presName="parentShp" presStyleLbl="node1" presStyleIdx="1" presStyleCnt="2">
        <dgm:presLayoutVars>
          <dgm:bulletEnabled val="1"/>
        </dgm:presLayoutVars>
      </dgm:prSet>
      <dgm:spPr/>
    </dgm:pt>
    <dgm:pt modelId="{59CE8D00-6A9F-49CE-BB69-E6E124F6C26A}" type="pres">
      <dgm:prSet presAssocID="{4228ACB0-DE59-4434-9E72-3D9E2377C1A2}" presName="childShp" presStyleLbl="bgAccFollowNode1" presStyleIdx="1" presStyleCnt="2" custLinFactNeighborX="867" custLinFactNeighborY="423">
        <dgm:presLayoutVars>
          <dgm:bulletEnabled val="1"/>
        </dgm:presLayoutVars>
      </dgm:prSet>
      <dgm:spPr/>
    </dgm:pt>
  </dgm:ptLst>
  <dgm:cxnLst>
    <dgm:cxn modelId="{8FAE3C01-BA50-4B13-8EAD-B2A53A3EA3AE}" srcId="{A0D007A0-71B0-4428-8387-2622FBA205BE}" destId="{4228ACB0-DE59-4434-9E72-3D9E2377C1A2}" srcOrd="1" destOrd="0" parTransId="{DE0846C5-A98C-495F-AB65-CA5397B0D091}" sibTransId="{20E1FF87-3AEA-4810-9D3B-CCB2B3702C5E}"/>
    <dgm:cxn modelId="{60613F01-C005-4657-A183-278A2D77E8FC}" type="presOf" srcId="{48393F5B-C6D2-4815-991C-2455EB40FBF5}" destId="{FC319D96-B2FD-45FD-890E-B88C32B1D1A1}" srcOrd="0" destOrd="0" presId="urn:microsoft.com/office/officeart/2005/8/layout/vList6"/>
    <dgm:cxn modelId="{F2E0A013-F53D-40A5-A25D-C4A99B98DF7C}" srcId="{4228ACB0-DE59-4434-9E72-3D9E2377C1A2}" destId="{2A78BD97-13AA-4DE2-80F3-644D139EF857}" srcOrd="0" destOrd="0" parTransId="{2CA7CF4E-DAAD-4549-B02E-CC454E2490A7}" sibTransId="{EEBB70F7-0AB0-47D9-AA61-3D499E69872A}"/>
    <dgm:cxn modelId="{B81C3663-C3BE-433A-B4E5-68C8ED0E7E7E}" type="presOf" srcId="{2A78BD97-13AA-4DE2-80F3-644D139EF857}" destId="{59CE8D00-6A9F-49CE-BB69-E6E124F6C26A}" srcOrd="0" destOrd="0" presId="urn:microsoft.com/office/officeart/2005/8/layout/vList6"/>
    <dgm:cxn modelId="{00673F50-86C6-4227-B0B4-26F69F90BE82}" type="presOf" srcId="{516626D7-3415-403B-ADB1-0B3A908497F2}" destId="{04FA0306-2159-4455-AAAB-09DD1AC3A33B}" srcOrd="0" destOrd="0" presId="urn:microsoft.com/office/officeart/2005/8/layout/vList6"/>
    <dgm:cxn modelId="{2D984579-EE32-4286-874C-F56B49D580C6}" type="presOf" srcId="{A0D007A0-71B0-4428-8387-2622FBA205BE}" destId="{B6D84CED-E0A3-426D-8208-C23F7EBEE7B7}" srcOrd="0" destOrd="0" presId="urn:microsoft.com/office/officeart/2005/8/layout/vList6"/>
    <dgm:cxn modelId="{D724C15A-9D05-4688-8F27-85CBD0965F59}" srcId="{516626D7-3415-403B-ADB1-0B3A908497F2}" destId="{48393F5B-C6D2-4815-991C-2455EB40FBF5}" srcOrd="0" destOrd="0" parTransId="{0DEC0AC0-A783-448A-9007-58C3CB723C97}" sibTransId="{34A2682B-B1D1-477F-858E-5208EBABFB09}"/>
    <dgm:cxn modelId="{7E0025D3-555F-4F9D-8A0A-0DD7A5794AE2}" srcId="{A0D007A0-71B0-4428-8387-2622FBA205BE}" destId="{516626D7-3415-403B-ADB1-0B3A908497F2}" srcOrd="0" destOrd="0" parTransId="{38997680-8C51-4873-AC9F-49035014305D}" sibTransId="{8E32284A-F573-4D1B-A23E-81F02E995E56}"/>
    <dgm:cxn modelId="{86A39FFF-0F98-4141-BC7E-E28DDA428450}" type="presOf" srcId="{4228ACB0-DE59-4434-9E72-3D9E2377C1A2}" destId="{AC4506B0-4AF2-4269-A5E6-AD01BE15C03D}" srcOrd="0" destOrd="0" presId="urn:microsoft.com/office/officeart/2005/8/layout/vList6"/>
    <dgm:cxn modelId="{D51A7D5B-A063-4C0D-9E43-2A522FB284DB}" type="presParOf" srcId="{B6D84CED-E0A3-426D-8208-C23F7EBEE7B7}" destId="{6994DC9C-A6A7-4070-AC7F-F2E1216CDCC0}" srcOrd="0" destOrd="0" presId="urn:microsoft.com/office/officeart/2005/8/layout/vList6"/>
    <dgm:cxn modelId="{1FE3A71E-3B47-4304-BFBE-36621B612FCD}" type="presParOf" srcId="{6994DC9C-A6A7-4070-AC7F-F2E1216CDCC0}" destId="{04FA0306-2159-4455-AAAB-09DD1AC3A33B}" srcOrd="0" destOrd="0" presId="urn:microsoft.com/office/officeart/2005/8/layout/vList6"/>
    <dgm:cxn modelId="{ACA684D5-AFC0-46A6-9C03-E4C84D466B77}" type="presParOf" srcId="{6994DC9C-A6A7-4070-AC7F-F2E1216CDCC0}" destId="{FC319D96-B2FD-45FD-890E-B88C32B1D1A1}" srcOrd="1" destOrd="0" presId="urn:microsoft.com/office/officeart/2005/8/layout/vList6"/>
    <dgm:cxn modelId="{72353C91-1CF2-4A1D-9677-076A32AFA909}" type="presParOf" srcId="{B6D84CED-E0A3-426D-8208-C23F7EBEE7B7}" destId="{66929E1F-133F-427E-9DF6-D31904D707AB}" srcOrd="1" destOrd="0" presId="urn:microsoft.com/office/officeart/2005/8/layout/vList6"/>
    <dgm:cxn modelId="{2CFDEE05-86BE-405A-A159-5665B4A0CFAD}" type="presParOf" srcId="{B6D84CED-E0A3-426D-8208-C23F7EBEE7B7}" destId="{31299893-4F30-492F-9E96-AACB5CA416DA}" srcOrd="2" destOrd="0" presId="urn:microsoft.com/office/officeart/2005/8/layout/vList6"/>
    <dgm:cxn modelId="{706D2930-5F72-4DEA-887D-24429C483227}" type="presParOf" srcId="{31299893-4F30-492F-9E96-AACB5CA416DA}" destId="{AC4506B0-4AF2-4269-A5E6-AD01BE15C03D}" srcOrd="0" destOrd="0" presId="urn:microsoft.com/office/officeart/2005/8/layout/vList6"/>
    <dgm:cxn modelId="{0CB5E9F6-E416-429E-9D9D-650E78C52166}" type="presParOf" srcId="{31299893-4F30-492F-9E96-AACB5CA416DA}" destId="{59CE8D00-6A9F-49CE-BB69-E6E124F6C2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9B145E-8496-4BF8-AB60-3E53E82F6B23}" type="doc">
      <dgm:prSet loTypeId="urn:microsoft.com/office/officeart/2005/8/layout/h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F762D3E-674E-4A64-B31E-A9C3322981F1}">
      <dgm:prSet phldrT="[Text]"/>
      <dgm:spPr>
        <a:solidFill>
          <a:srgbClr val="FFFF00"/>
        </a:solidFill>
        <a:effectLst>
          <a:softEdge rad="63500"/>
        </a:effectLst>
      </dgm:spPr>
      <dgm:t>
        <a:bodyPr/>
        <a:lstStyle/>
        <a:p>
          <a:r>
            <a:rPr lang="en-US" b="1" dirty="0">
              <a:latin typeface="Lucida Handwriting" panose="03010101010101010101" pitchFamily="66" charset="0"/>
            </a:rPr>
            <a:t>Entry Meeting</a:t>
          </a:r>
        </a:p>
      </dgm:t>
    </dgm:pt>
    <dgm:pt modelId="{3D556A40-D652-4D2A-A021-C9D118101500}" type="parTrans" cxnId="{10FA74DB-F18F-4468-A491-FDF001B333E3}">
      <dgm:prSet/>
      <dgm:spPr/>
      <dgm:t>
        <a:bodyPr/>
        <a:lstStyle/>
        <a:p>
          <a:endParaRPr lang="en-US"/>
        </a:p>
      </dgm:t>
    </dgm:pt>
    <dgm:pt modelId="{7887E376-FA53-4D05-9001-C55E65107CA4}" type="sibTrans" cxnId="{10FA74DB-F18F-4468-A491-FDF001B333E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DD5867B-FADC-478E-9EF4-3592567D5C60}">
      <dgm:prSet phldrT="[Text]"/>
      <dgm:spPr>
        <a:solidFill>
          <a:srgbClr val="FFFF00"/>
        </a:solidFill>
        <a:effectLst>
          <a:softEdge rad="63500"/>
        </a:effectLst>
      </dgm:spPr>
      <dgm:t>
        <a:bodyPr/>
        <a:lstStyle/>
        <a:p>
          <a:r>
            <a:rPr lang="en-US" b="1" dirty="0" err="1">
              <a:latin typeface="Lucida Handwriting" panose="03010101010101010101" pitchFamily="66" charset="0"/>
            </a:rPr>
            <a:t>Evaluasi</a:t>
          </a:r>
          <a:endParaRPr lang="en-US" b="1" dirty="0">
            <a:latin typeface="Lucida Handwriting" panose="03010101010101010101" pitchFamily="66" charset="0"/>
          </a:endParaRPr>
        </a:p>
      </dgm:t>
    </dgm:pt>
    <dgm:pt modelId="{FD9129A1-18C2-4540-B05D-B5A126664FAF}" type="parTrans" cxnId="{C4A26412-167E-4FD9-9422-54C66B5FD739}">
      <dgm:prSet/>
      <dgm:spPr/>
      <dgm:t>
        <a:bodyPr/>
        <a:lstStyle/>
        <a:p>
          <a:endParaRPr lang="en-US"/>
        </a:p>
      </dgm:t>
    </dgm:pt>
    <dgm:pt modelId="{F6E93900-FD28-4037-89F2-4A60850C3E00}" type="sibTrans" cxnId="{C4A26412-167E-4FD9-9422-54C66B5FD73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6844E1E-1445-4A02-8A52-81569C2F00AA}">
      <dgm:prSet phldrT="[Text]"/>
      <dgm:spPr>
        <a:solidFill>
          <a:srgbClr val="FFFF00"/>
        </a:solidFill>
        <a:effectLst>
          <a:softEdge rad="63500"/>
        </a:effectLst>
      </dgm:spPr>
      <dgm:t>
        <a:bodyPr/>
        <a:lstStyle/>
        <a:p>
          <a:r>
            <a:rPr lang="en-US" b="1" dirty="0" err="1">
              <a:latin typeface="Lucida Handwriting" panose="03010101010101010101" pitchFamily="66" charset="0"/>
            </a:rPr>
            <a:t>Rapat</a:t>
          </a:r>
          <a:r>
            <a:rPr lang="en-US" b="1" dirty="0">
              <a:latin typeface="Lucida Handwriting" panose="03010101010101010101" pitchFamily="66" charset="0"/>
            </a:rPr>
            <a:t> Panel</a:t>
          </a:r>
        </a:p>
      </dgm:t>
    </dgm:pt>
    <dgm:pt modelId="{DE90A6C2-FCE8-43D7-8BB5-9574F4B87D75}" type="parTrans" cxnId="{7DA1E51A-285F-48D2-9B92-830CEF4195B8}">
      <dgm:prSet/>
      <dgm:spPr/>
      <dgm:t>
        <a:bodyPr/>
        <a:lstStyle/>
        <a:p>
          <a:endParaRPr lang="en-US"/>
        </a:p>
      </dgm:t>
    </dgm:pt>
    <dgm:pt modelId="{D447BEA3-985D-4D61-8910-EE5C7B73878D}" type="sibTrans" cxnId="{7DA1E51A-285F-48D2-9B92-830CEF4195B8}">
      <dgm:prSet/>
      <dgm:spPr>
        <a:solidFill>
          <a:srgbClr val="1DEF36"/>
        </a:solidFill>
      </dgm:spPr>
      <dgm:t>
        <a:bodyPr/>
        <a:lstStyle/>
        <a:p>
          <a:endParaRPr lang="en-US"/>
        </a:p>
      </dgm:t>
    </dgm:pt>
    <dgm:pt modelId="{4551CB8B-2B5B-4DB3-AB03-1F2DD145EE7E}">
      <dgm:prSet phldrT="[Text]"/>
      <dgm:spPr>
        <a:solidFill>
          <a:srgbClr val="FFFF00"/>
        </a:solidFill>
        <a:effectLst>
          <a:softEdge rad="63500"/>
        </a:effectLst>
      </dgm:spPr>
      <dgm:t>
        <a:bodyPr/>
        <a:lstStyle/>
        <a:p>
          <a:r>
            <a:rPr lang="en-US" b="1" dirty="0">
              <a:latin typeface="Lucida Handwriting" panose="03010101010101010101" pitchFamily="66" charset="0"/>
            </a:rPr>
            <a:t>Exit Meeting</a:t>
          </a:r>
        </a:p>
      </dgm:t>
    </dgm:pt>
    <dgm:pt modelId="{823DE893-0D74-4E78-AEA2-3666AC263845}" type="parTrans" cxnId="{ED7A0390-6F49-436A-8C57-AEFF23871AE7}">
      <dgm:prSet/>
      <dgm:spPr/>
      <dgm:t>
        <a:bodyPr/>
        <a:lstStyle/>
        <a:p>
          <a:endParaRPr lang="en-US"/>
        </a:p>
      </dgm:t>
    </dgm:pt>
    <dgm:pt modelId="{6CCFF330-FE7A-45E9-ACBD-38DD1C5E12C6}" type="sibTrans" cxnId="{ED7A0390-6F49-436A-8C57-AEFF23871AE7}">
      <dgm:prSet/>
      <dgm:spPr/>
      <dgm:t>
        <a:bodyPr/>
        <a:lstStyle/>
        <a:p>
          <a:endParaRPr lang="en-US"/>
        </a:p>
      </dgm:t>
    </dgm:pt>
    <dgm:pt modelId="{7FDBE478-3A25-437B-934C-CE5F0EF142BF}">
      <dgm:prSet custT="1"/>
      <dgm:spPr>
        <a:solidFill>
          <a:srgbClr val="FF0000">
            <a:alpha val="90000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</a:rPr>
            <a:t>Rapat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awal</a:t>
          </a:r>
          <a:endParaRPr lang="en-US" sz="1800" b="1" dirty="0">
            <a:solidFill>
              <a:schemeClr val="bg1"/>
            </a:solidFill>
          </a:endParaRPr>
        </a:p>
      </dgm:t>
    </dgm:pt>
    <dgm:pt modelId="{6ACAE1D4-0D27-4936-891A-EC7262326029}" type="parTrans" cxnId="{BD72AD0A-4AF7-4F31-9384-2852AF992524}">
      <dgm:prSet/>
      <dgm:spPr/>
      <dgm:t>
        <a:bodyPr/>
        <a:lstStyle/>
        <a:p>
          <a:endParaRPr lang="en-US"/>
        </a:p>
      </dgm:t>
    </dgm:pt>
    <dgm:pt modelId="{9E4A1458-AD7E-4B62-A7F3-F7CC6741971F}" type="sibTrans" cxnId="{BD72AD0A-4AF7-4F31-9384-2852AF992524}">
      <dgm:prSet/>
      <dgm:spPr/>
      <dgm:t>
        <a:bodyPr/>
        <a:lstStyle/>
        <a:p>
          <a:endParaRPr lang="en-US"/>
        </a:p>
      </dgm:t>
    </dgm:pt>
    <dgm:pt modelId="{E39E64AE-9B5C-4A91-95F2-A1F8EBFB14EC}">
      <dgm:prSet custT="1"/>
      <dgm:spPr>
        <a:solidFill>
          <a:srgbClr val="00B0F0">
            <a:alpha val="90000"/>
          </a:srgbClr>
        </a:solidFill>
        <a:ln>
          <a:noFill/>
        </a:ln>
        <a:effectLst>
          <a:softEdge rad="31750"/>
        </a:effectLst>
      </dgm:spPr>
      <dgm:t>
        <a:bodyPr anchor="b"/>
        <a:lstStyle/>
        <a:p>
          <a:r>
            <a:rPr lang="en-US" sz="2000" dirty="0" err="1"/>
            <a:t>Pendalaman</a:t>
          </a:r>
          <a:r>
            <a:rPr lang="en-US" sz="2000" dirty="0"/>
            <a:t> </a:t>
          </a:r>
          <a:r>
            <a:rPr lang="en-US" sz="2000" dirty="0" err="1"/>
            <a:t>Rencana</a:t>
          </a:r>
          <a:r>
            <a:rPr lang="en-US" sz="2000" dirty="0"/>
            <a:t> </a:t>
          </a:r>
          <a:r>
            <a:rPr lang="en-US" sz="2000" dirty="0" err="1"/>
            <a:t>Aksi</a:t>
          </a:r>
          <a:r>
            <a:rPr lang="en-US" sz="2000" dirty="0"/>
            <a:t> </a:t>
          </a:r>
          <a:r>
            <a:rPr lang="en-US" sz="2000" dirty="0" err="1"/>
            <a:t>berserta</a:t>
          </a:r>
          <a:r>
            <a:rPr lang="en-US" sz="2000" dirty="0"/>
            <a:t> </a:t>
          </a:r>
          <a:r>
            <a:rPr lang="en-US" sz="2000" dirty="0" err="1"/>
            <a:t>bukti-bukti</a:t>
          </a:r>
          <a:r>
            <a:rPr lang="en-US" sz="2000" dirty="0"/>
            <a:t> </a:t>
          </a:r>
          <a:r>
            <a:rPr lang="en-US" sz="2000" dirty="0" err="1"/>
            <a:t>terkait</a:t>
          </a:r>
          <a:r>
            <a:rPr lang="id-ID" sz="2000" dirty="0"/>
            <a:t>, termasuk peninjauan ke unit pelayanan</a:t>
          </a:r>
          <a:endParaRPr lang="en-US" sz="2000" dirty="0"/>
        </a:p>
      </dgm:t>
    </dgm:pt>
    <dgm:pt modelId="{FD1CCF79-92D9-46D6-92E7-7424B61F198A}" type="parTrans" cxnId="{3957767D-7964-4476-81B0-0508BB9FEA98}">
      <dgm:prSet/>
      <dgm:spPr/>
      <dgm:t>
        <a:bodyPr/>
        <a:lstStyle/>
        <a:p>
          <a:endParaRPr lang="en-US"/>
        </a:p>
      </dgm:t>
    </dgm:pt>
    <dgm:pt modelId="{98642F15-C4E3-459A-97BE-E5C82508C79B}" type="sibTrans" cxnId="{3957767D-7964-4476-81B0-0508BB9FEA98}">
      <dgm:prSet/>
      <dgm:spPr/>
      <dgm:t>
        <a:bodyPr/>
        <a:lstStyle/>
        <a:p>
          <a:endParaRPr lang="en-US"/>
        </a:p>
      </dgm:t>
    </dgm:pt>
    <dgm:pt modelId="{7EB6760F-731C-4E0E-AB74-7E51DBDC1ECB}">
      <dgm:prSet custT="1"/>
      <dgm:spPr>
        <a:solidFill>
          <a:srgbClr val="03ED1F">
            <a:alpha val="89804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Pembahasan</a:t>
          </a:r>
          <a:r>
            <a:rPr lang="en-US" sz="2400" dirty="0">
              <a:solidFill>
                <a:schemeClr val="tx1"/>
              </a:solidFill>
            </a:rPr>
            <a:t> Panel</a:t>
          </a:r>
        </a:p>
      </dgm:t>
    </dgm:pt>
    <dgm:pt modelId="{0040778A-FF19-4A16-8AF5-5760158A4EA6}" type="parTrans" cxnId="{F7F0B560-0F10-4E9A-A56E-C99651F8FFFC}">
      <dgm:prSet/>
      <dgm:spPr/>
      <dgm:t>
        <a:bodyPr/>
        <a:lstStyle/>
        <a:p>
          <a:endParaRPr lang="en-US"/>
        </a:p>
      </dgm:t>
    </dgm:pt>
    <dgm:pt modelId="{D405B0C8-121B-45C8-BEE2-B298C6E99DC0}" type="sibTrans" cxnId="{F7F0B560-0F10-4E9A-A56E-C99651F8FFFC}">
      <dgm:prSet/>
      <dgm:spPr/>
      <dgm:t>
        <a:bodyPr/>
        <a:lstStyle/>
        <a:p>
          <a:endParaRPr lang="en-US"/>
        </a:p>
      </dgm:t>
    </dgm:pt>
    <dgm:pt modelId="{F21ACEB7-64BB-4F23-AD0F-93379B95C6AA}">
      <dgm:prSet custT="1"/>
      <dgm:spPr>
        <a:solidFill>
          <a:srgbClr val="03ED1F">
            <a:alpha val="89804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Perbandingan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dengan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Instansi</a:t>
          </a:r>
          <a:r>
            <a:rPr lang="en-US" sz="2400" dirty="0">
              <a:solidFill>
                <a:schemeClr val="tx1"/>
              </a:solidFill>
            </a:rPr>
            <a:t> lain</a:t>
          </a:r>
        </a:p>
      </dgm:t>
    </dgm:pt>
    <dgm:pt modelId="{24ECEFC9-EB74-4851-96B5-E6B29B8FA861}" type="parTrans" cxnId="{35A121F4-FC7C-4BA4-9DC7-8706985649A2}">
      <dgm:prSet/>
      <dgm:spPr/>
      <dgm:t>
        <a:bodyPr/>
        <a:lstStyle/>
        <a:p>
          <a:endParaRPr lang="en-US"/>
        </a:p>
      </dgm:t>
    </dgm:pt>
    <dgm:pt modelId="{9105F6DD-9A33-4D85-BBEB-58D19ECF2EDA}" type="sibTrans" cxnId="{35A121F4-FC7C-4BA4-9DC7-8706985649A2}">
      <dgm:prSet/>
      <dgm:spPr/>
      <dgm:t>
        <a:bodyPr/>
        <a:lstStyle/>
        <a:p>
          <a:endParaRPr lang="en-US"/>
        </a:p>
      </dgm:t>
    </dgm:pt>
    <dgm:pt modelId="{C49A9446-9B43-44DD-AAAC-23BD1097FAE8}">
      <dgm:prSet custT="1"/>
      <dgm:spPr>
        <a:solidFill>
          <a:srgbClr val="FFC000">
            <a:alpha val="90000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2200" dirty="0" err="1"/>
            <a:t>Rapat</a:t>
          </a:r>
          <a:r>
            <a:rPr lang="en-US" sz="2200" dirty="0"/>
            <a:t> </a:t>
          </a:r>
          <a:r>
            <a:rPr lang="en-US" sz="2200" dirty="0" err="1"/>
            <a:t>akhir</a:t>
          </a:r>
          <a:r>
            <a:rPr lang="en-US" sz="2200" dirty="0"/>
            <a:t>, </a:t>
          </a:r>
          <a:r>
            <a:rPr lang="en-US" sz="2200" dirty="0" err="1"/>
            <a:t>menyampaikan</a:t>
          </a:r>
          <a:r>
            <a:rPr lang="en-US" sz="2200" dirty="0"/>
            <a:t> </a:t>
          </a:r>
          <a:r>
            <a:rPr lang="en-US" sz="2200" dirty="0" err="1"/>
            <a:t>hasil</a:t>
          </a:r>
          <a:r>
            <a:rPr lang="en-US" sz="2200" dirty="0"/>
            <a:t> </a:t>
          </a:r>
          <a:r>
            <a:rPr lang="en-US" sz="2200" dirty="0" err="1"/>
            <a:t>evaluasi</a:t>
          </a:r>
          <a:r>
            <a:rPr lang="en-US" sz="2200" dirty="0"/>
            <a:t> </a:t>
          </a:r>
          <a:r>
            <a:rPr lang="en-US" sz="2200" dirty="0" err="1"/>
            <a:t>dan</a:t>
          </a:r>
          <a:r>
            <a:rPr lang="en-US" sz="2200" dirty="0"/>
            <a:t> Panel </a:t>
          </a:r>
          <a:r>
            <a:rPr lang="en-US" sz="2200" dirty="0" err="1"/>
            <a:t>kepada</a:t>
          </a:r>
          <a:r>
            <a:rPr lang="en-US" sz="2200" dirty="0"/>
            <a:t> </a:t>
          </a:r>
          <a:r>
            <a:rPr lang="en-US" sz="2200" dirty="0" err="1"/>
            <a:t>Instansi</a:t>
          </a:r>
          <a:r>
            <a:rPr lang="en-US" sz="2200" dirty="0"/>
            <a:t> </a:t>
          </a:r>
          <a:r>
            <a:rPr lang="en-US" sz="2200" dirty="0" err="1"/>
            <a:t>terkait</a:t>
          </a:r>
          <a:endParaRPr lang="en-US" sz="2200" dirty="0"/>
        </a:p>
      </dgm:t>
    </dgm:pt>
    <dgm:pt modelId="{00B5E9E4-8C67-4D55-828A-8CBF3E6F2649}" type="parTrans" cxnId="{5C3A6A1A-118C-4A0E-85C6-60EA680532AF}">
      <dgm:prSet/>
      <dgm:spPr/>
      <dgm:t>
        <a:bodyPr/>
        <a:lstStyle/>
        <a:p>
          <a:endParaRPr lang="en-US"/>
        </a:p>
      </dgm:t>
    </dgm:pt>
    <dgm:pt modelId="{20454003-4175-4DF0-A7D1-B378262F14D4}" type="sibTrans" cxnId="{5C3A6A1A-118C-4A0E-85C6-60EA680532AF}">
      <dgm:prSet/>
      <dgm:spPr/>
      <dgm:t>
        <a:bodyPr/>
        <a:lstStyle/>
        <a:p>
          <a:endParaRPr lang="en-US"/>
        </a:p>
      </dgm:t>
    </dgm:pt>
    <dgm:pt modelId="{E9EDF307-6317-4BDE-9926-CEA0ECADAF11}">
      <dgm:prSet custT="1"/>
      <dgm:spPr>
        <a:solidFill>
          <a:srgbClr val="00B0F0">
            <a:alpha val="90000"/>
          </a:srgbClr>
        </a:solidFill>
        <a:ln>
          <a:noFill/>
        </a:ln>
        <a:effectLst>
          <a:softEdge rad="31750"/>
        </a:effectLst>
      </dgm:spPr>
      <dgm:t>
        <a:bodyPr anchor="b"/>
        <a:lstStyle/>
        <a:p>
          <a:r>
            <a:rPr lang="en-US" sz="2000" dirty="0"/>
            <a:t>Road Map RB </a:t>
          </a:r>
          <a:r>
            <a:rPr lang="id-ID" sz="2000" dirty="0"/>
            <a:t>2015 – 2019 </a:t>
          </a:r>
          <a:endParaRPr lang="en-US" sz="2000" dirty="0"/>
        </a:p>
      </dgm:t>
    </dgm:pt>
    <dgm:pt modelId="{55DC2B2E-D3CD-4588-AA92-73072B1C028A}" type="parTrans" cxnId="{8C11C753-5646-41DB-BA5B-C54F89EA5EB2}">
      <dgm:prSet/>
      <dgm:spPr/>
      <dgm:t>
        <a:bodyPr/>
        <a:lstStyle/>
        <a:p>
          <a:endParaRPr lang="en-US"/>
        </a:p>
      </dgm:t>
    </dgm:pt>
    <dgm:pt modelId="{987EFB65-DBCE-4D33-96AF-355DF09BFF64}" type="sibTrans" cxnId="{8C11C753-5646-41DB-BA5B-C54F89EA5EB2}">
      <dgm:prSet/>
      <dgm:spPr/>
      <dgm:t>
        <a:bodyPr/>
        <a:lstStyle/>
        <a:p>
          <a:endParaRPr lang="en-US"/>
        </a:p>
      </dgm:t>
    </dgm:pt>
    <dgm:pt modelId="{755FB580-E0F4-45C1-B991-5969C1673CE0}">
      <dgm:prSet custT="1"/>
      <dgm:spPr>
        <a:solidFill>
          <a:srgbClr val="FF0000">
            <a:alpha val="90000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</a:rPr>
            <a:t>Pengumpulan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bahan</a:t>
          </a:r>
          <a:r>
            <a:rPr lang="en-US" sz="1800" b="1" dirty="0">
              <a:solidFill>
                <a:schemeClr val="bg1"/>
              </a:solidFill>
            </a:rPr>
            <a:t> yang </a:t>
          </a:r>
          <a:r>
            <a:rPr lang="en-US" sz="1800" b="1" dirty="0" err="1">
              <a:solidFill>
                <a:schemeClr val="bg1"/>
              </a:solidFill>
            </a:rPr>
            <a:t>dibutuhkan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untuk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evaluasi</a:t>
          </a:r>
          <a:endParaRPr lang="en-US" sz="1800" b="1" dirty="0">
            <a:solidFill>
              <a:schemeClr val="bg1"/>
            </a:solidFill>
          </a:endParaRPr>
        </a:p>
      </dgm:t>
    </dgm:pt>
    <dgm:pt modelId="{328315A8-726D-4B71-940D-6A2D333EF4D0}" type="parTrans" cxnId="{31F6D24A-F80C-4441-9151-CBBEF92EFCC8}">
      <dgm:prSet/>
      <dgm:spPr/>
      <dgm:t>
        <a:bodyPr/>
        <a:lstStyle/>
        <a:p>
          <a:endParaRPr lang="en-US"/>
        </a:p>
      </dgm:t>
    </dgm:pt>
    <dgm:pt modelId="{A488C221-9262-41A4-A715-39E2348798D9}" type="sibTrans" cxnId="{31F6D24A-F80C-4441-9151-CBBEF92EFCC8}">
      <dgm:prSet/>
      <dgm:spPr/>
      <dgm:t>
        <a:bodyPr/>
        <a:lstStyle/>
        <a:p>
          <a:endParaRPr lang="en-US"/>
        </a:p>
      </dgm:t>
    </dgm:pt>
    <dgm:pt modelId="{513C1977-55BB-4F92-9D7D-454846E1332B}">
      <dgm:prSet custT="1"/>
      <dgm:spPr>
        <a:solidFill>
          <a:srgbClr val="FF0000">
            <a:alpha val="90000"/>
          </a:srgbClr>
        </a:solidFill>
        <a:ln>
          <a:noFill/>
        </a:ln>
        <a:effectLst>
          <a:softEdge rad="31750"/>
        </a:effectLst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</a:rPr>
            <a:t>Penyamaan</a:t>
          </a:r>
          <a:r>
            <a:rPr lang="en-US" sz="1800" b="1" dirty="0">
              <a:solidFill>
                <a:schemeClr val="bg1"/>
              </a:solidFill>
            </a:rPr>
            <a:t> </a:t>
          </a:r>
          <a:r>
            <a:rPr lang="en-US" sz="1800" b="1" dirty="0" err="1">
              <a:solidFill>
                <a:schemeClr val="bg1"/>
              </a:solidFill>
            </a:rPr>
            <a:t>persepsi</a:t>
          </a:r>
          <a:endParaRPr lang="en-US" sz="1800" b="1" dirty="0">
            <a:solidFill>
              <a:schemeClr val="bg1"/>
            </a:solidFill>
          </a:endParaRPr>
        </a:p>
      </dgm:t>
    </dgm:pt>
    <dgm:pt modelId="{9E387931-6A26-4F58-B5BA-9220D4175529}" type="parTrans" cxnId="{EFFA238B-1BA6-4287-978E-82E9D9DB700E}">
      <dgm:prSet/>
      <dgm:spPr/>
      <dgm:t>
        <a:bodyPr/>
        <a:lstStyle/>
        <a:p>
          <a:endParaRPr lang="en-US"/>
        </a:p>
      </dgm:t>
    </dgm:pt>
    <dgm:pt modelId="{CE86A598-E17F-4938-801B-28C9D59BE80A}" type="sibTrans" cxnId="{EFFA238B-1BA6-4287-978E-82E9D9DB700E}">
      <dgm:prSet/>
      <dgm:spPr/>
      <dgm:t>
        <a:bodyPr/>
        <a:lstStyle/>
        <a:p>
          <a:endParaRPr lang="en-US"/>
        </a:p>
      </dgm:t>
    </dgm:pt>
    <dgm:pt modelId="{6F885C7E-64D9-45ED-9D4A-325C1888B739}">
      <dgm:prSet custT="1"/>
      <dgm:spPr>
        <a:solidFill>
          <a:srgbClr val="00B0F0">
            <a:alpha val="90000"/>
          </a:srgbClr>
        </a:solidFill>
        <a:ln>
          <a:noFill/>
        </a:ln>
        <a:effectLst>
          <a:softEdge rad="31750"/>
        </a:effectLst>
      </dgm:spPr>
      <dgm:t>
        <a:bodyPr anchor="b"/>
        <a:lstStyle/>
        <a:p>
          <a:r>
            <a:rPr lang="en-US" sz="2000" dirty="0" err="1"/>
            <a:t>Verifikasi</a:t>
          </a:r>
          <a:r>
            <a:rPr lang="en-US" sz="2000" dirty="0"/>
            <a:t> </a:t>
          </a:r>
          <a:r>
            <a:rPr lang="en-US" sz="2000" dirty="0" err="1"/>
            <a:t>hasil</a:t>
          </a:r>
          <a:r>
            <a:rPr lang="en-US" sz="2000" dirty="0"/>
            <a:t> desk </a:t>
          </a:r>
          <a:r>
            <a:rPr lang="en-US" sz="2000" dirty="0" err="1"/>
            <a:t>evaluasi</a:t>
          </a:r>
          <a:r>
            <a:rPr lang="en-US" sz="2000" dirty="0"/>
            <a:t> SAKIP</a:t>
          </a:r>
        </a:p>
      </dgm:t>
    </dgm:pt>
    <dgm:pt modelId="{E98F3FCA-6F7D-4DBA-BE35-9C84CED87B35}" type="parTrans" cxnId="{578D7B38-8CD0-4DD9-8CE9-CDE62354306B}">
      <dgm:prSet/>
      <dgm:spPr/>
      <dgm:t>
        <a:bodyPr/>
        <a:lstStyle/>
        <a:p>
          <a:endParaRPr lang="en-ID"/>
        </a:p>
      </dgm:t>
    </dgm:pt>
    <dgm:pt modelId="{EC3BC529-4825-41BF-B417-A6BB87E0E894}" type="sibTrans" cxnId="{578D7B38-8CD0-4DD9-8CE9-CDE62354306B}">
      <dgm:prSet/>
      <dgm:spPr/>
      <dgm:t>
        <a:bodyPr/>
        <a:lstStyle/>
        <a:p>
          <a:endParaRPr lang="en-ID"/>
        </a:p>
      </dgm:t>
    </dgm:pt>
    <dgm:pt modelId="{FFE480AC-C210-4286-902B-1D9B21C2FED9}" type="pres">
      <dgm:prSet presAssocID="{E79B145E-8496-4BF8-AB60-3E53E82F6B23}" presName="Name0" presStyleCnt="0">
        <dgm:presLayoutVars>
          <dgm:dir/>
          <dgm:animLvl val="lvl"/>
          <dgm:resizeHandles val="exact"/>
        </dgm:presLayoutVars>
      </dgm:prSet>
      <dgm:spPr/>
    </dgm:pt>
    <dgm:pt modelId="{5165F030-3681-4F1F-97BF-DCB8F4444EAB}" type="pres">
      <dgm:prSet presAssocID="{E79B145E-8496-4BF8-AB60-3E53E82F6B23}" presName="tSp" presStyleCnt="0"/>
      <dgm:spPr/>
    </dgm:pt>
    <dgm:pt modelId="{FE640FDA-EF2F-4C7B-95BA-B56FA6127683}" type="pres">
      <dgm:prSet presAssocID="{E79B145E-8496-4BF8-AB60-3E53E82F6B23}" presName="bSp" presStyleCnt="0"/>
      <dgm:spPr/>
    </dgm:pt>
    <dgm:pt modelId="{6B97A209-7B8F-4424-BE0B-480263D95A97}" type="pres">
      <dgm:prSet presAssocID="{E79B145E-8496-4BF8-AB60-3E53E82F6B23}" presName="process" presStyleCnt="0"/>
      <dgm:spPr/>
    </dgm:pt>
    <dgm:pt modelId="{A4CAB467-0257-4468-837B-D4E9E59AB900}" type="pres">
      <dgm:prSet presAssocID="{4F762D3E-674E-4A64-B31E-A9C3322981F1}" presName="composite1" presStyleCnt="0"/>
      <dgm:spPr/>
    </dgm:pt>
    <dgm:pt modelId="{2E6FC411-E6D6-4A62-9878-4AA11F2AB788}" type="pres">
      <dgm:prSet presAssocID="{4F762D3E-674E-4A64-B31E-A9C3322981F1}" presName="dummyNode1" presStyleLbl="node1" presStyleIdx="0" presStyleCnt="4"/>
      <dgm:spPr/>
    </dgm:pt>
    <dgm:pt modelId="{A276F442-A21A-457C-9CCF-B6AB3BF9E9D0}" type="pres">
      <dgm:prSet presAssocID="{4F762D3E-674E-4A64-B31E-A9C3322981F1}" presName="childNode1" presStyleLbl="bgAcc1" presStyleIdx="0" presStyleCnt="4" custScaleY="119024" custLinFactNeighborY="-10418">
        <dgm:presLayoutVars>
          <dgm:bulletEnabled val="1"/>
        </dgm:presLayoutVars>
      </dgm:prSet>
      <dgm:spPr/>
    </dgm:pt>
    <dgm:pt modelId="{88D6C4A6-138C-439E-8492-68F3F8DFDABC}" type="pres">
      <dgm:prSet presAssocID="{4F762D3E-674E-4A64-B31E-A9C3322981F1}" presName="childNode1tx" presStyleLbl="bgAcc1" presStyleIdx="0" presStyleCnt="4">
        <dgm:presLayoutVars>
          <dgm:bulletEnabled val="1"/>
        </dgm:presLayoutVars>
      </dgm:prSet>
      <dgm:spPr/>
    </dgm:pt>
    <dgm:pt modelId="{123AD41F-2A2E-4F23-9126-AF3667E41577}" type="pres">
      <dgm:prSet presAssocID="{4F762D3E-674E-4A64-B31E-A9C3322981F1}" presName="parentNode1" presStyleLbl="node1" presStyleIdx="0" presStyleCnt="4" custLinFactNeighborX="-969" custLinFactNeighborY="32410">
        <dgm:presLayoutVars>
          <dgm:chMax val="1"/>
          <dgm:bulletEnabled val="1"/>
        </dgm:presLayoutVars>
      </dgm:prSet>
      <dgm:spPr/>
    </dgm:pt>
    <dgm:pt modelId="{8CCD47EF-ACC9-4041-AB65-F5DC3E103857}" type="pres">
      <dgm:prSet presAssocID="{4F762D3E-674E-4A64-B31E-A9C3322981F1}" presName="connSite1" presStyleCnt="0"/>
      <dgm:spPr/>
    </dgm:pt>
    <dgm:pt modelId="{558146F7-EE3F-4D64-A1A5-67F8CE658CDE}" type="pres">
      <dgm:prSet presAssocID="{7887E376-FA53-4D05-9001-C55E65107CA4}" presName="Name9" presStyleLbl="sibTrans2D1" presStyleIdx="0" presStyleCnt="3" custAng="905503" custLinFactNeighborX="-16430" custLinFactNeighborY="11705"/>
      <dgm:spPr/>
    </dgm:pt>
    <dgm:pt modelId="{C0EEFD2B-CC66-46FD-BA33-91210D9CF26E}" type="pres">
      <dgm:prSet presAssocID="{EDD5867B-FADC-478E-9EF4-3592567D5C60}" presName="composite2" presStyleCnt="0"/>
      <dgm:spPr/>
    </dgm:pt>
    <dgm:pt modelId="{CD39D08D-19B7-42FA-BB5B-367957F6BE3B}" type="pres">
      <dgm:prSet presAssocID="{EDD5867B-FADC-478E-9EF4-3592567D5C60}" presName="dummyNode2" presStyleLbl="node1" presStyleIdx="0" presStyleCnt="4"/>
      <dgm:spPr/>
    </dgm:pt>
    <dgm:pt modelId="{8F6D2A29-9EDA-4718-B9BF-6D3549235F80}" type="pres">
      <dgm:prSet presAssocID="{EDD5867B-FADC-478E-9EF4-3592567D5C60}" presName="childNode2" presStyleLbl="bgAcc1" presStyleIdx="1" presStyleCnt="4" custScaleX="124603" custScaleY="209215" custLinFactNeighborY="44958">
        <dgm:presLayoutVars>
          <dgm:bulletEnabled val="1"/>
        </dgm:presLayoutVars>
      </dgm:prSet>
      <dgm:spPr/>
    </dgm:pt>
    <dgm:pt modelId="{B9B6C10C-7670-4F13-96A9-61E640C11387}" type="pres">
      <dgm:prSet presAssocID="{EDD5867B-FADC-478E-9EF4-3592567D5C60}" presName="childNode2tx" presStyleLbl="bgAcc1" presStyleIdx="1" presStyleCnt="4">
        <dgm:presLayoutVars>
          <dgm:bulletEnabled val="1"/>
        </dgm:presLayoutVars>
      </dgm:prSet>
      <dgm:spPr/>
    </dgm:pt>
    <dgm:pt modelId="{0F6E96D9-2B83-4417-92D9-B02DD767119A}" type="pres">
      <dgm:prSet presAssocID="{EDD5867B-FADC-478E-9EF4-3592567D5C60}" presName="parentNode2" presStyleLbl="node1" presStyleIdx="1" presStyleCnt="4" custScaleY="80629" custLinFactNeighborX="7135" custLinFactNeighborY="-56895">
        <dgm:presLayoutVars>
          <dgm:chMax val="0"/>
          <dgm:bulletEnabled val="1"/>
        </dgm:presLayoutVars>
      </dgm:prSet>
      <dgm:spPr/>
    </dgm:pt>
    <dgm:pt modelId="{D51E9AD8-A664-4675-AE0B-983BB44DFBD0}" type="pres">
      <dgm:prSet presAssocID="{EDD5867B-FADC-478E-9EF4-3592567D5C60}" presName="connSite2" presStyleCnt="0"/>
      <dgm:spPr/>
    </dgm:pt>
    <dgm:pt modelId="{65A3092B-331B-47BD-BCE8-8E437450EC90}" type="pres">
      <dgm:prSet presAssocID="{F6E93900-FD28-4037-89F2-4A60850C3E00}" presName="Name18" presStyleLbl="sibTrans2D1" presStyleIdx="1" presStyleCnt="3"/>
      <dgm:spPr/>
    </dgm:pt>
    <dgm:pt modelId="{84E38FC1-208E-4E00-B68E-05EDA69E221C}" type="pres">
      <dgm:prSet presAssocID="{B6844E1E-1445-4A02-8A52-81569C2F00AA}" presName="composite1" presStyleCnt="0"/>
      <dgm:spPr/>
    </dgm:pt>
    <dgm:pt modelId="{D46BD598-4FF1-416B-B042-06B716811AED}" type="pres">
      <dgm:prSet presAssocID="{B6844E1E-1445-4A02-8A52-81569C2F00AA}" presName="dummyNode1" presStyleLbl="node1" presStyleIdx="1" presStyleCnt="4"/>
      <dgm:spPr/>
    </dgm:pt>
    <dgm:pt modelId="{A5199A4C-B6A8-4782-B3CE-D974F0229B1F}" type="pres">
      <dgm:prSet presAssocID="{B6844E1E-1445-4A02-8A52-81569C2F00AA}" presName="childNode1" presStyleLbl="bgAcc1" presStyleIdx="2" presStyleCnt="4" custScaleX="117415" custScaleY="129373" custLinFactNeighborY="-10455">
        <dgm:presLayoutVars>
          <dgm:bulletEnabled val="1"/>
        </dgm:presLayoutVars>
      </dgm:prSet>
      <dgm:spPr/>
    </dgm:pt>
    <dgm:pt modelId="{F5317472-5F7F-40EB-B229-64C3E9C07020}" type="pres">
      <dgm:prSet presAssocID="{B6844E1E-1445-4A02-8A52-81569C2F00AA}" presName="childNode1tx" presStyleLbl="bgAcc1" presStyleIdx="2" presStyleCnt="4">
        <dgm:presLayoutVars>
          <dgm:bulletEnabled val="1"/>
        </dgm:presLayoutVars>
      </dgm:prSet>
      <dgm:spPr/>
    </dgm:pt>
    <dgm:pt modelId="{88C7AB03-BBBE-4471-8F1A-C754B2D8E49B}" type="pres">
      <dgm:prSet presAssocID="{B6844E1E-1445-4A02-8A52-81569C2F00AA}" presName="parentNode1" presStyleLbl="node1" presStyleIdx="2" presStyleCnt="4" custLinFactNeighborX="1938" custLinFactNeighborY="26809">
        <dgm:presLayoutVars>
          <dgm:chMax val="1"/>
          <dgm:bulletEnabled val="1"/>
        </dgm:presLayoutVars>
      </dgm:prSet>
      <dgm:spPr/>
    </dgm:pt>
    <dgm:pt modelId="{C271B304-6954-445B-9719-5DBCAD351912}" type="pres">
      <dgm:prSet presAssocID="{B6844E1E-1445-4A02-8A52-81569C2F00AA}" presName="connSite1" presStyleCnt="0"/>
      <dgm:spPr/>
    </dgm:pt>
    <dgm:pt modelId="{9BCE1A34-3445-4FA9-8A0F-9F10B5DCE6BD}" type="pres">
      <dgm:prSet presAssocID="{D447BEA3-985D-4D61-8910-EE5C7B73878D}" presName="Name9" presStyleLbl="sibTrans2D1" presStyleIdx="2" presStyleCnt="3" custAng="1195853" custLinFactNeighborX="9875" custLinFactNeighborY="17323"/>
      <dgm:spPr/>
    </dgm:pt>
    <dgm:pt modelId="{CF44F498-E66B-4C95-B439-877742158D86}" type="pres">
      <dgm:prSet presAssocID="{4551CB8B-2B5B-4DB3-AB03-1F2DD145EE7E}" presName="composite2" presStyleCnt="0"/>
      <dgm:spPr/>
    </dgm:pt>
    <dgm:pt modelId="{50F7F9A6-CF39-47F2-B4A2-A01D3640C55D}" type="pres">
      <dgm:prSet presAssocID="{4551CB8B-2B5B-4DB3-AB03-1F2DD145EE7E}" presName="dummyNode2" presStyleLbl="node1" presStyleIdx="2" presStyleCnt="4"/>
      <dgm:spPr/>
    </dgm:pt>
    <dgm:pt modelId="{6A436AE9-EB9D-4DE7-8010-4289416AF0D3}" type="pres">
      <dgm:prSet presAssocID="{4551CB8B-2B5B-4DB3-AB03-1F2DD145EE7E}" presName="childNode2" presStyleLbl="bgAcc1" presStyleIdx="3" presStyleCnt="4" custScaleX="123667" custScaleY="187026" custLinFactNeighborY="5317">
        <dgm:presLayoutVars>
          <dgm:bulletEnabled val="1"/>
        </dgm:presLayoutVars>
      </dgm:prSet>
      <dgm:spPr/>
    </dgm:pt>
    <dgm:pt modelId="{21125F2D-D2A1-46A1-BEE5-F4025D13973D}" type="pres">
      <dgm:prSet presAssocID="{4551CB8B-2B5B-4DB3-AB03-1F2DD145EE7E}" presName="childNode2tx" presStyleLbl="bgAcc1" presStyleIdx="3" presStyleCnt="4">
        <dgm:presLayoutVars>
          <dgm:bulletEnabled val="1"/>
        </dgm:presLayoutVars>
      </dgm:prSet>
      <dgm:spPr/>
    </dgm:pt>
    <dgm:pt modelId="{D0BE62CE-567C-4B0C-95AB-44338D42141F}" type="pres">
      <dgm:prSet presAssocID="{4551CB8B-2B5B-4DB3-AB03-1F2DD145EE7E}" presName="parentNode2" presStyleLbl="node1" presStyleIdx="3" presStyleCnt="4" custLinFactNeighborX="-949" custLinFactNeighborY="-88267">
        <dgm:presLayoutVars>
          <dgm:chMax val="0"/>
          <dgm:bulletEnabled val="1"/>
        </dgm:presLayoutVars>
      </dgm:prSet>
      <dgm:spPr/>
    </dgm:pt>
    <dgm:pt modelId="{6FFCA132-C5D2-42C6-9C5B-227594C52D77}" type="pres">
      <dgm:prSet presAssocID="{4551CB8B-2B5B-4DB3-AB03-1F2DD145EE7E}" presName="connSite2" presStyleCnt="0"/>
      <dgm:spPr/>
    </dgm:pt>
  </dgm:ptLst>
  <dgm:cxnLst>
    <dgm:cxn modelId="{BD72AD0A-4AF7-4F31-9384-2852AF992524}" srcId="{4F762D3E-674E-4A64-B31E-A9C3322981F1}" destId="{7FDBE478-3A25-437B-934C-CE5F0EF142BF}" srcOrd="0" destOrd="0" parTransId="{6ACAE1D4-0D27-4936-891A-EC7262326029}" sibTransId="{9E4A1458-AD7E-4B62-A7F3-F7CC6741971F}"/>
    <dgm:cxn modelId="{C6D8040D-D52F-49F2-8C91-B03000C2E26D}" type="presOf" srcId="{E79B145E-8496-4BF8-AB60-3E53E82F6B23}" destId="{FFE480AC-C210-4286-902B-1D9B21C2FED9}" srcOrd="0" destOrd="0" presId="urn:microsoft.com/office/officeart/2005/8/layout/hProcess4"/>
    <dgm:cxn modelId="{C4A26412-167E-4FD9-9422-54C66B5FD739}" srcId="{E79B145E-8496-4BF8-AB60-3E53E82F6B23}" destId="{EDD5867B-FADC-478E-9EF4-3592567D5C60}" srcOrd="1" destOrd="0" parTransId="{FD9129A1-18C2-4540-B05D-B5A126664FAF}" sibTransId="{F6E93900-FD28-4037-89F2-4A60850C3E00}"/>
    <dgm:cxn modelId="{5C3A6A1A-118C-4A0E-85C6-60EA680532AF}" srcId="{4551CB8B-2B5B-4DB3-AB03-1F2DD145EE7E}" destId="{C49A9446-9B43-44DD-AAAC-23BD1097FAE8}" srcOrd="0" destOrd="0" parTransId="{00B5E9E4-8C67-4D55-828A-8CBF3E6F2649}" sibTransId="{20454003-4175-4DF0-A7D1-B378262F14D4}"/>
    <dgm:cxn modelId="{7DA1E51A-285F-48D2-9B92-830CEF4195B8}" srcId="{E79B145E-8496-4BF8-AB60-3E53E82F6B23}" destId="{B6844E1E-1445-4A02-8A52-81569C2F00AA}" srcOrd="2" destOrd="0" parTransId="{DE90A6C2-FCE8-43D7-8BB5-9574F4B87D75}" sibTransId="{D447BEA3-985D-4D61-8910-EE5C7B73878D}"/>
    <dgm:cxn modelId="{457D8E1C-4383-4B44-9503-C02DEB7B687D}" type="presOf" srcId="{6F885C7E-64D9-45ED-9D4A-325C1888B739}" destId="{8F6D2A29-9EDA-4718-B9BF-6D3549235F80}" srcOrd="0" destOrd="2" presId="urn:microsoft.com/office/officeart/2005/8/layout/hProcess4"/>
    <dgm:cxn modelId="{822DB427-E686-4A6C-9F65-F4F78FA9FA74}" type="presOf" srcId="{F21ACEB7-64BB-4F23-AD0F-93379B95C6AA}" destId="{F5317472-5F7F-40EB-B229-64C3E9C07020}" srcOrd="1" destOrd="1" presId="urn:microsoft.com/office/officeart/2005/8/layout/hProcess4"/>
    <dgm:cxn modelId="{578D7B38-8CD0-4DD9-8CE9-CDE62354306B}" srcId="{EDD5867B-FADC-478E-9EF4-3592567D5C60}" destId="{6F885C7E-64D9-45ED-9D4A-325C1888B739}" srcOrd="2" destOrd="0" parTransId="{E98F3FCA-6F7D-4DBA-BE35-9C84CED87B35}" sibTransId="{EC3BC529-4825-41BF-B417-A6BB87E0E894}"/>
    <dgm:cxn modelId="{27244A5B-D79C-4F4E-834B-5C25AA662752}" type="presOf" srcId="{F6E93900-FD28-4037-89F2-4A60850C3E00}" destId="{65A3092B-331B-47BD-BCE8-8E437450EC90}" srcOrd="0" destOrd="0" presId="urn:microsoft.com/office/officeart/2005/8/layout/hProcess4"/>
    <dgm:cxn modelId="{F7F0B560-0F10-4E9A-A56E-C99651F8FFFC}" srcId="{B6844E1E-1445-4A02-8A52-81569C2F00AA}" destId="{7EB6760F-731C-4E0E-AB74-7E51DBDC1ECB}" srcOrd="0" destOrd="0" parTransId="{0040778A-FF19-4A16-8AF5-5760158A4EA6}" sibTransId="{D405B0C8-121B-45C8-BEE2-B298C6E99DC0}"/>
    <dgm:cxn modelId="{D3288461-2874-4FD2-A5D9-56B4E5B0D4C6}" type="presOf" srcId="{E39E64AE-9B5C-4A91-95F2-A1F8EBFB14EC}" destId="{B9B6C10C-7670-4F13-96A9-61E640C11387}" srcOrd="1" destOrd="0" presId="urn:microsoft.com/office/officeart/2005/8/layout/hProcess4"/>
    <dgm:cxn modelId="{E49C016A-A10F-43B6-8104-3296350B9F1F}" type="presOf" srcId="{D447BEA3-985D-4D61-8910-EE5C7B73878D}" destId="{9BCE1A34-3445-4FA9-8A0F-9F10B5DCE6BD}" srcOrd="0" destOrd="0" presId="urn:microsoft.com/office/officeart/2005/8/layout/hProcess4"/>
    <dgm:cxn modelId="{31F6D24A-F80C-4441-9151-CBBEF92EFCC8}" srcId="{4F762D3E-674E-4A64-B31E-A9C3322981F1}" destId="{755FB580-E0F4-45C1-B991-5969C1673CE0}" srcOrd="2" destOrd="0" parTransId="{328315A8-726D-4B71-940D-6A2D333EF4D0}" sibTransId="{A488C221-9262-41A4-A715-39E2348798D9}"/>
    <dgm:cxn modelId="{BC7AB56C-1879-41B8-AA62-0E89FFC4BC51}" type="presOf" srcId="{7887E376-FA53-4D05-9001-C55E65107CA4}" destId="{558146F7-EE3F-4D64-A1A5-67F8CE658CDE}" srcOrd="0" destOrd="0" presId="urn:microsoft.com/office/officeart/2005/8/layout/hProcess4"/>
    <dgm:cxn modelId="{8C11C753-5646-41DB-BA5B-C54F89EA5EB2}" srcId="{EDD5867B-FADC-478E-9EF4-3592567D5C60}" destId="{E9EDF307-6317-4BDE-9926-CEA0ECADAF11}" srcOrd="1" destOrd="0" parTransId="{55DC2B2E-D3CD-4588-AA92-73072B1C028A}" sibTransId="{987EFB65-DBCE-4D33-96AF-355DF09BFF64}"/>
    <dgm:cxn modelId="{80764F59-BE7D-4EE3-AD91-F315EAF204BC}" type="presOf" srcId="{4551CB8B-2B5B-4DB3-AB03-1F2DD145EE7E}" destId="{D0BE62CE-567C-4B0C-95AB-44338D42141F}" srcOrd="0" destOrd="0" presId="urn:microsoft.com/office/officeart/2005/8/layout/hProcess4"/>
    <dgm:cxn modelId="{8706477D-0892-45CE-A9D7-2962DBF3FC57}" type="presOf" srcId="{EDD5867B-FADC-478E-9EF4-3592567D5C60}" destId="{0F6E96D9-2B83-4417-92D9-B02DD767119A}" srcOrd="0" destOrd="0" presId="urn:microsoft.com/office/officeart/2005/8/layout/hProcess4"/>
    <dgm:cxn modelId="{3957767D-7964-4476-81B0-0508BB9FEA98}" srcId="{EDD5867B-FADC-478E-9EF4-3592567D5C60}" destId="{E39E64AE-9B5C-4A91-95F2-A1F8EBFB14EC}" srcOrd="0" destOrd="0" parTransId="{FD1CCF79-92D9-46D6-92E7-7424B61F198A}" sibTransId="{98642F15-C4E3-459A-97BE-E5C82508C79B}"/>
    <dgm:cxn modelId="{92E04381-F482-4F75-BFF2-0CF5CB42A344}" type="presOf" srcId="{4F762D3E-674E-4A64-B31E-A9C3322981F1}" destId="{123AD41F-2A2E-4F23-9126-AF3667E41577}" srcOrd="0" destOrd="0" presId="urn:microsoft.com/office/officeart/2005/8/layout/hProcess4"/>
    <dgm:cxn modelId="{3C770786-4626-457C-9750-54A3438F633C}" type="presOf" srcId="{F21ACEB7-64BB-4F23-AD0F-93379B95C6AA}" destId="{A5199A4C-B6A8-4782-B3CE-D974F0229B1F}" srcOrd="0" destOrd="1" presId="urn:microsoft.com/office/officeart/2005/8/layout/hProcess4"/>
    <dgm:cxn modelId="{90A2B788-1205-4798-8C4B-1FF415DC4610}" type="presOf" srcId="{7EB6760F-731C-4E0E-AB74-7E51DBDC1ECB}" destId="{F5317472-5F7F-40EB-B229-64C3E9C07020}" srcOrd="1" destOrd="0" presId="urn:microsoft.com/office/officeart/2005/8/layout/hProcess4"/>
    <dgm:cxn modelId="{EFFA238B-1BA6-4287-978E-82E9D9DB700E}" srcId="{4F762D3E-674E-4A64-B31E-A9C3322981F1}" destId="{513C1977-55BB-4F92-9D7D-454846E1332B}" srcOrd="1" destOrd="0" parTransId="{9E387931-6A26-4F58-B5BA-9220D4175529}" sibTransId="{CE86A598-E17F-4938-801B-28C9D59BE80A}"/>
    <dgm:cxn modelId="{ED7A0390-6F49-436A-8C57-AEFF23871AE7}" srcId="{E79B145E-8496-4BF8-AB60-3E53E82F6B23}" destId="{4551CB8B-2B5B-4DB3-AB03-1F2DD145EE7E}" srcOrd="3" destOrd="0" parTransId="{823DE893-0D74-4E78-AEA2-3666AC263845}" sibTransId="{6CCFF330-FE7A-45E9-ACBD-38DD1C5E12C6}"/>
    <dgm:cxn modelId="{DBE1BDA4-CF61-4606-804C-A957E7DF6001}" type="presOf" srcId="{7FDBE478-3A25-437B-934C-CE5F0EF142BF}" destId="{A276F442-A21A-457C-9CCF-B6AB3BF9E9D0}" srcOrd="0" destOrd="0" presId="urn:microsoft.com/office/officeart/2005/8/layout/hProcess4"/>
    <dgm:cxn modelId="{6E997BA5-541A-4CCC-BBAA-29F129B20936}" type="presOf" srcId="{E39E64AE-9B5C-4A91-95F2-A1F8EBFB14EC}" destId="{8F6D2A29-9EDA-4718-B9BF-6D3549235F80}" srcOrd="0" destOrd="0" presId="urn:microsoft.com/office/officeart/2005/8/layout/hProcess4"/>
    <dgm:cxn modelId="{912D13B0-0345-4335-A976-1B357B2A6DAC}" type="presOf" srcId="{513C1977-55BB-4F92-9D7D-454846E1332B}" destId="{A276F442-A21A-457C-9CCF-B6AB3BF9E9D0}" srcOrd="0" destOrd="1" presId="urn:microsoft.com/office/officeart/2005/8/layout/hProcess4"/>
    <dgm:cxn modelId="{0ED0D4B2-8A0D-4873-8761-0F4860A25345}" type="presOf" srcId="{C49A9446-9B43-44DD-AAAC-23BD1097FAE8}" destId="{6A436AE9-EB9D-4DE7-8010-4289416AF0D3}" srcOrd="0" destOrd="0" presId="urn:microsoft.com/office/officeart/2005/8/layout/hProcess4"/>
    <dgm:cxn modelId="{5C7124B3-FD6E-4D30-8A65-CF4A154589B1}" type="presOf" srcId="{C49A9446-9B43-44DD-AAAC-23BD1097FAE8}" destId="{21125F2D-D2A1-46A1-BEE5-F4025D13973D}" srcOrd="1" destOrd="0" presId="urn:microsoft.com/office/officeart/2005/8/layout/hProcess4"/>
    <dgm:cxn modelId="{5A3020B4-086A-4208-A964-AE78FF4CFF0D}" type="presOf" srcId="{E9EDF307-6317-4BDE-9926-CEA0ECADAF11}" destId="{8F6D2A29-9EDA-4718-B9BF-6D3549235F80}" srcOrd="0" destOrd="1" presId="urn:microsoft.com/office/officeart/2005/8/layout/hProcess4"/>
    <dgm:cxn modelId="{AB96C7C3-3BB0-4E3A-AB18-0A519BB12767}" type="presOf" srcId="{B6844E1E-1445-4A02-8A52-81569C2F00AA}" destId="{88C7AB03-BBBE-4471-8F1A-C754B2D8E49B}" srcOrd="0" destOrd="0" presId="urn:microsoft.com/office/officeart/2005/8/layout/hProcess4"/>
    <dgm:cxn modelId="{377CDACB-F406-42BF-A3F8-47ADA7007378}" type="presOf" srcId="{755FB580-E0F4-45C1-B991-5969C1673CE0}" destId="{88D6C4A6-138C-439E-8492-68F3F8DFDABC}" srcOrd="1" destOrd="2" presId="urn:microsoft.com/office/officeart/2005/8/layout/hProcess4"/>
    <dgm:cxn modelId="{65F9A4D9-2275-4752-8E1A-61C62626A597}" type="presOf" srcId="{7EB6760F-731C-4E0E-AB74-7E51DBDC1ECB}" destId="{A5199A4C-B6A8-4782-B3CE-D974F0229B1F}" srcOrd="0" destOrd="0" presId="urn:microsoft.com/office/officeart/2005/8/layout/hProcess4"/>
    <dgm:cxn modelId="{10FA74DB-F18F-4468-A491-FDF001B333E3}" srcId="{E79B145E-8496-4BF8-AB60-3E53E82F6B23}" destId="{4F762D3E-674E-4A64-B31E-A9C3322981F1}" srcOrd="0" destOrd="0" parTransId="{3D556A40-D652-4D2A-A021-C9D118101500}" sibTransId="{7887E376-FA53-4D05-9001-C55E65107CA4}"/>
    <dgm:cxn modelId="{46B656E3-BFFB-4D4B-95DD-9F7004CF90B4}" type="presOf" srcId="{6F885C7E-64D9-45ED-9D4A-325C1888B739}" destId="{B9B6C10C-7670-4F13-96A9-61E640C11387}" srcOrd="1" destOrd="2" presId="urn:microsoft.com/office/officeart/2005/8/layout/hProcess4"/>
    <dgm:cxn modelId="{A87DF6F3-B90B-4A86-B716-17B885B0CAF7}" type="presOf" srcId="{E9EDF307-6317-4BDE-9926-CEA0ECADAF11}" destId="{B9B6C10C-7670-4F13-96A9-61E640C11387}" srcOrd="1" destOrd="1" presId="urn:microsoft.com/office/officeart/2005/8/layout/hProcess4"/>
    <dgm:cxn modelId="{35A121F4-FC7C-4BA4-9DC7-8706985649A2}" srcId="{B6844E1E-1445-4A02-8A52-81569C2F00AA}" destId="{F21ACEB7-64BB-4F23-AD0F-93379B95C6AA}" srcOrd="1" destOrd="0" parTransId="{24ECEFC9-EB74-4851-96B5-E6B29B8FA861}" sibTransId="{9105F6DD-9A33-4D85-BBEB-58D19ECF2EDA}"/>
    <dgm:cxn modelId="{7DA80EF5-0EA3-4CAD-B96B-F16BE7078BE2}" type="presOf" srcId="{755FB580-E0F4-45C1-B991-5969C1673CE0}" destId="{A276F442-A21A-457C-9CCF-B6AB3BF9E9D0}" srcOrd="0" destOrd="2" presId="urn:microsoft.com/office/officeart/2005/8/layout/hProcess4"/>
    <dgm:cxn modelId="{E9BE15FB-5448-40DD-AF89-5ACB1069F15C}" type="presOf" srcId="{7FDBE478-3A25-437B-934C-CE5F0EF142BF}" destId="{88D6C4A6-138C-439E-8492-68F3F8DFDABC}" srcOrd="1" destOrd="0" presId="urn:microsoft.com/office/officeart/2005/8/layout/hProcess4"/>
    <dgm:cxn modelId="{423CECFB-8B9D-4C2E-BE56-5F1E8DA62891}" type="presOf" srcId="{513C1977-55BB-4F92-9D7D-454846E1332B}" destId="{88D6C4A6-138C-439E-8492-68F3F8DFDABC}" srcOrd="1" destOrd="1" presId="urn:microsoft.com/office/officeart/2005/8/layout/hProcess4"/>
    <dgm:cxn modelId="{C6557218-D053-402E-B165-A1706A83F052}" type="presParOf" srcId="{FFE480AC-C210-4286-902B-1D9B21C2FED9}" destId="{5165F030-3681-4F1F-97BF-DCB8F4444EAB}" srcOrd="0" destOrd="0" presId="urn:microsoft.com/office/officeart/2005/8/layout/hProcess4"/>
    <dgm:cxn modelId="{F924F3CE-1ABC-44F9-9A45-810C34D2CBC2}" type="presParOf" srcId="{FFE480AC-C210-4286-902B-1D9B21C2FED9}" destId="{FE640FDA-EF2F-4C7B-95BA-B56FA6127683}" srcOrd="1" destOrd="0" presId="urn:microsoft.com/office/officeart/2005/8/layout/hProcess4"/>
    <dgm:cxn modelId="{53D439A6-0B82-4166-823C-6857356D2B1F}" type="presParOf" srcId="{FFE480AC-C210-4286-902B-1D9B21C2FED9}" destId="{6B97A209-7B8F-4424-BE0B-480263D95A97}" srcOrd="2" destOrd="0" presId="urn:microsoft.com/office/officeart/2005/8/layout/hProcess4"/>
    <dgm:cxn modelId="{63861292-FD22-4971-9312-48010628F014}" type="presParOf" srcId="{6B97A209-7B8F-4424-BE0B-480263D95A97}" destId="{A4CAB467-0257-4468-837B-D4E9E59AB900}" srcOrd="0" destOrd="0" presId="urn:microsoft.com/office/officeart/2005/8/layout/hProcess4"/>
    <dgm:cxn modelId="{EB79DED2-97CF-4CF1-9137-4337D590F958}" type="presParOf" srcId="{A4CAB467-0257-4468-837B-D4E9E59AB900}" destId="{2E6FC411-E6D6-4A62-9878-4AA11F2AB788}" srcOrd="0" destOrd="0" presId="urn:microsoft.com/office/officeart/2005/8/layout/hProcess4"/>
    <dgm:cxn modelId="{856290DD-B2E8-4357-B103-F9E1FC309EC1}" type="presParOf" srcId="{A4CAB467-0257-4468-837B-D4E9E59AB900}" destId="{A276F442-A21A-457C-9CCF-B6AB3BF9E9D0}" srcOrd="1" destOrd="0" presId="urn:microsoft.com/office/officeart/2005/8/layout/hProcess4"/>
    <dgm:cxn modelId="{9266F7A6-531C-4D1A-8B5E-EDA11CEC04DA}" type="presParOf" srcId="{A4CAB467-0257-4468-837B-D4E9E59AB900}" destId="{88D6C4A6-138C-439E-8492-68F3F8DFDABC}" srcOrd="2" destOrd="0" presId="urn:microsoft.com/office/officeart/2005/8/layout/hProcess4"/>
    <dgm:cxn modelId="{CDE3A4D5-0951-42DF-9D8E-D914570AF3C6}" type="presParOf" srcId="{A4CAB467-0257-4468-837B-D4E9E59AB900}" destId="{123AD41F-2A2E-4F23-9126-AF3667E41577}" srcOrd="3" destOrd="0" presId="urn:microsoft.com/office/officeart/2005/8/layout/hProcess4"/>
    <dgm:cxn modelId="{79CE0FCF-249F-4CFE-A4FD-304B4B6B755A}" type="presParOf" srcId="{A4CAB467-0257-4468-837B-D4E9E59AB900}" destId="{8CCD47EF-ACC9-4041-AB65-F5DC3E103857}" srcOrd="4" destOrd="0" presId="urn:microsoft.com/office/officeart/2005/8/layout/hProcess4"/>
    <dgm:cxn modelId="{B3E01221-6EB5-4130-B5F2-26BDC78FCFB3}" type="presParOf" srcId="{6B97A209-7B8F-4424-BE0B-480263D95A97}" destId="{558146F7-EE3F-4D64-A1A5-67F8CE658CDE}" srcOrd="1" destOrd="0" presId="urn:microsoft.com/office/officeart/2005/8/layout/hProcess4"/>
    <dgm:cxn modelId="{3EE79259-3A32-44D8-94A0-6D0CA9F78FAB}" type="presParOf" srcId="{6B97A209-7B8F-4424-BE0B-480263D95A97}" destId="{C0EEFD2B-CC66-46FD-BA33-91210D9CF26E}" srcOrd="2" destOrd="0" presId="urn:microsoft.com/office/officeart/2005/8/layout/hProcess4"/>
    <dgm:cxn modelId="{2C67D4B3-9418-4940-BA87-AB386FB543B1}" type="presParOf" srcId="{C0EEFD2B-CC66-46FD-BA33-91210D9CF26E}" destId="{CD39D08D-19B7-42FA-BB5B-367957F6BE3B}" srcOrd="0" destOrd="0" presId="urn:microsoft.com/office/officeart/2005/8/layout/hProcess4"/>
    <dgm:cxn modelId="{0304833C-FDDF-4201-9761-06B6C2A7F716}" type="presParOf" srcId="{C0EEFD2B-CC66-46FD-BA33-91210D9CF26E}" destId="{8F6D2A29-9EDA-4718-B9BF-6D3549235F80}" srcOrd="1" destOrd="0" presId="urn:microsoft.com/office/officeart/2005/8/layout/hProcess4"/>
    <dgm:cxn modelId="{CD5C01AA-7393-457A-85E8-0CAA496748EE}" type="presParOf" srcId="{C0EEFD2B-CC66-46FD-BA33-91210D9CF26E}" destId="{B9B6C10C-7670-4F13-96A9-61E640C11387}" srcOrd="2" destOrd="0" presId="urn:microsoft.com/office/officeart/2005/8/layout/hProcess4"/>
    <dgm:cxn modelId="{8E29C8C1-BEA3-4492-A714-3A480251CAA0}" type="presParOf" srcId="{C0EEFD2B-CC66-46FD-BA33-91210D9CF26E}" destId="{0F6E96D9-2B83-4417-92D9-B02DD767119A}" srcOrd="3" destOrd="0" presId="urn:microsoft.com/office/officeart/2005/8/layout/hProcess4"/>
    <dgm:cxn modelId="{297160D8-8683-4ADD-A717-B9A30F238179}" type="presParOf" srcId="{C0EEFD2B-CC66-46FD-BA33-91210D9CF26E}" destId="{D51E9AD8-A664-4675-AE0B-983BB44DFBD0}" srcOrd="4" destOrd="0" presId="urn:microsoft.com/office/officeart/2005/8/layout/hProcess4"/>
    <dgm:cxn modelId="{0039A0CE-44CB-4127-B7DF-F329F56E2659}" type="presParOf" srcId="{6B97A209-7B8F-4424-BE0B-480263D95A97}" destId="{65A3092B-331B-47BD-BCE8-8E437450EC90}" srcOrd="3" destOrd="0" presId="urn:microsoft.com/office/officeart/2005/8/layout/hProcess4"/>
    <dgm:cxn modelId="{9FD7F81D-CBE5-4626-9257-0845867077C1}" type="presParOf" srcId="{6B97A209-7B8F-4424-BE0B-480263D95A97}" destId="{84E38FC1-208E-4E00-B68E-05EDA69E221C}" srcOrd="4" destOrd="0" presId="urn:microsoft.com/office/officeart/2005/8/layout/hProcess4"/>
    <dgm:cxn modelId="{D391B12E-76BB-4609-9178-10E432E730DF}" type="presParOf" srcId="{84E38FC1-208E-4E00-B68E-05EDA69E221C}" destId="{D46BD598-4FF1-416B-B042-06B716811AED}" srcOrd="0" destOrd="0" presId="urn:microsoft.com/office/officeart/2005/8/layout/hProcess4"/>
    <dgm:cxn modelId="{89F50279-16FD-4833-BCD6-2E702DEAD376}" type="presParOf" srcId="{84E38FC1-208E-4E00-B68E-05EDA69E221C}" destId="{A5199A4C-B6A8-4782-B3CE-D974F0229B1F}" srcOrd="1" destOrd="0" presId="urn:microsoft.com/office/officeart/2005/8/layout/hProcess4"/>
    <dgm:cxn modelId="{928F4FC0-3AFB-456E-8CB3-1D62161FFDE4}" type="presParOf" srcId="{84E38FC1-208E-4E00-B68E-05EDA69E221C}" destId="{F5317472-5F7F-40EB-B229-64C3E9C07020}" srcOrd="2" destOrd="0" presId="urn:microsoft.com/office/officeart/2005/8/layout/hProcess4"/>
    <dgm:cxn modelId="{0C6DFCC3-EE1C-43B8-8D25-E9F632E0FE19}" type="presParOf" srcId="{84E38FC1-208E-4E00-B68E-05EDA69E221C}" destId="{88C7AB03-BBBE-4471-8F1A-C754B2D8E49B}" srcOrd="3" destOrd="0" presId="urn:microsoft.com/office/officeart/2005/8/layout/hProcess4"/>
    <dgm:cxn modelId="{9B5CFA0A-74EC-4C46-AC4C-EE5B175A9A2B}" type="presParOf" srcId="{84E38FC1-208E-4E00-B68E-05EDA69E221C}" destId="{C271B304-6954-445B-9719-5DBCAD351912}" srcOrd="4" destOrd="0" presId="urn:microsoft.com/office/officeart/2005/8/layout/hProcess4"/>
    <dgm:cxn modelId="{CFC3661F-71B2-4401-BDDA-BA96E498B30D}" type="presParOf" srcId="{6B97A209-7B8F-4424-BE0B-480263D95A97}" destId="{9BCE1A34-3445-4FA9-8A0F-9F10B5DCE6BD}" srcOrd="5" destOrd="0" presId="urn:microsoft.com/office/officeart/2005/8/layout/hProcess4"/>
    <dgm:cxn modelId="{5CCBB07B-8932-473C-B401-39C9D6B772BF}" type="presParOf" srcId="{6B97A209-7B8F-4424-BE0B-480263D95A97}" destId="{CF44F498-E66B-4C95-B439-877742158D86}" srcOrd="6" destOrd="0" presId="urn:microsoft.com/office/officeart/2005/8/layout/hProcess4"/>
    <dgm:cxn modelId="{B42AD665-3B45-42BA-A936-71677AA1B886}" type="presParOf" srcId="{CF44F498-E66B-4C95-B439-877742158D86}" destId="{50F7F9A6-CF39-47F2-B4A2-A01D3640C55D}" srcOrd="0" destOrd="0" presId="urn:microsoft.com/office/officeart/2005/8/layout/hProcess4"/>
    <dgm:cxn modelId="{C7249AAA-141B-44B9-A92A-F051B52C8393}" type="presParOf" srcId="{CF44F498-E66B-4C95-B439-877742158D86}" destId="{6A436AE9-EB9D-4DE7-8010-4289416AF0D3}" srcOrd="1" destOrd="0" presId="urn:microsoft.com/office/officeart/2005/8/layout/hProcess4"/>
    <dgm:cxn modelId="{B5D823CE-509E-4D1F-8F63-C5C4C92895E2}" type="presParOf" srcId="{CF44F498-E66B-4C95-B439-877742158D86}" destId="{21125F2D-D2A1-46A1-BEE5-F4025D13973D}" srcOrd="2" destOrd="0" presId="urn:microsoft.com/office/officeart/2005/8/layout/hProcess4"/>
    <dgm:cxn modelId="{FE7C98F4-88BB-482D-AFF8-8FA7AC6EE8D2}" type="presParOf" srcId="{CF44F498-E66B-4C95-B439-877742158D86}" destId="{D0BE62CE-567C-4B0C-95AB-44338D42141F}" srcOrd="3" destOrd="0" presId="urn:microsoft.com/office/officeart/2005/8/layout/hProcess4"/>
    <dgm:cxn modelId="{A042F2C4-562E-4910-B1B5-513A8DA4B83B}" type="presParOf" srcId="{CF44F498-E66B-4C95-B439-877742158D86}" destId="{6FFCA132-C5D2-42C6-9C5B-227594C52D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44FB07-113D-4535-8FFD-8AE415F1D439}" type="doc">
      <dgm:prSet loTypeId="urn:microsoft.com/office/officeart/2005/8/layout/defaul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1494FC88-DC8F-414A-91A0-96BBC62729C7}">
      <dgm:prSet phldrT="[Text]"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JADIKAN REFORM / </a:t>
          </a: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ERUBAHAN MENJADI KEBUTUHAN INSTANSI</a:t>
          </a:r>
          <a:endParaRPr lang="id-ID" dirty="0">
            <a:solidFill>
              <a:srgbClr val="002060"/>
            </a:solidFill>
          </a:endParaRPr>
        </a:p>
      </dgm:t>
    </dgm:pt>
    <dgm:pt modelId="{D9BE572F-2FA5-47D1-9991-F862A099B259}" type="parTrans" cxnId="{A788BBB6-0D3E-4107-9240-F3AA0A480603}">
      <dgm:prSet/>
      <dgm:spPr/>
      <dgm:t>
        <a:bodyPr/>
        <a:lstStyle/>
        <a:p>
          <a:endParaRPr lang="id-ID"/>
        </a:p>
      </dgm:t>
    </dgm:pt>
    <dgm:pt modelId="{D2FC5CA9-8305-4BF1-82ED-989B93205170}" type="sibTrans" cxnId="{A788BBB6-0D3E-4107-9240-F3AA0A480603}">
      <dgm:prSet/>
      <dgm:spPr/>
      <dgm:t>
        <a:bodyPr/>
        <a:lstStyle/>
        <a:p>
          <a:endParaRPr lang="id-ID"/>
        </a:p>
      </dgm:t>
    </dgm:pt>
    <dgm:pt modelId="{29F2AEA5-35E5-4408-AC33-CFB949FBE125}">
      <dgm:prSet phldrT="[Text]"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INTEGRASI PELAKSANAAN REFORMASI BIROKRASI DI INTERNAL INSTANSI    </a:t>
          </a:r>
          <a:endParaRPr lang="id-ID" dirty="0">
            <a:solidFill>
              <a:srgbClr val="002060"/>
            </a:solidFill>
          </a:endParaRPr>
        </a:p>
      </dgm:t>
    </dgm:pt>
    <dgm:pt modelId="{E608F0CA-8E74-4910-9B20-2065552BDD15}" type="parTrans" cxnId="{2A3A7489-D4EC-43A7-B13E-FE7F260DD81E}">
      <dgm:prSet/>
      <dgm:spPr/>
      <dgm:t>
        <a:bodyPr/>
        <a:lstStyle/>
        <a:p>
          <a:endParaRPr lang="id-ID"/>
        </a:p>
      </dgm:t>
    </dgm:pt>
    <dgm:pt modelId="{40C4F6CA-E0A2-4700-B8A4-ADE2FD6040E1}" type="sibTrans" cxnId="{2A3A7489-D4EC-43A7-B13E-FE7F260DD81E}">
      <dgm:prSet/>
      <dgm:spPr/>
      <dgm:t>
        <a:bodyPr/>
        <a:lstStyle/>
        <a:p>
          <a:endParaRPr lang="id-ID"/>
        </a:p>
      </dgm:t>
    </dgm:pt>
    <dgm:pt modelId="{4422952B-B290-41F5-BBD5-7BFEF4F784B2}">
      <dgm:prSet phldrT="[Text]"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PENERAPAN MANAJEMEN KINERJA</a:t>
          </a:r>
          <a:endParaRPr lang="id-ID" b="1" dirty="0">
            <a:solidFill>
              <a:srgbClr val="002060"/>
            </a:solidFill>
          </a:endParaRPr>
        </a:p>
      </dgm:t>
    </dgm:pt>
    <dgm:pt modelId="{628D0B7F-025C-4FB6-BE92-F2567A842097}" type="parTrans" cxnId="{02321180-4F3C-4C14-898E-82CF77819C70}">
      <dgm:prSet/>
      <dgm:spPr/>
      <dgm:t>
        <a:bodyPr/>
        <a:lstStyle/>
        <a:p>
          <a:endParaRPr lang="id-ID"/>
        </a:p>
      </dgm:t>
    </dgm:pt>
    <dgm:pt modelId="{B209AF66-6348-4862-A4C7-451527DCD14D}" type="sibTrans" cxnId="{02321180-4F3C-4C14-898E-82CF77819C70}">
      <dgm:prSet/>
      <dgm:spPr/>
      <dgm:t>
        <a:bodyPr/>
        <a:lstStyle/>
        <a:p>
          <a:endParaRPr lang="id-ID"/>
        </a:p>
      </dgm:t>
    </dgm:pt>
    <dgm:pt modelId="{DE3A2113-A829-4DB9-99A2-4D1415142ECA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LAK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UKAN SURVEY SECARA BERKALA DAN MENINDAKLANJUTI KELUHAN PENERIMA LAYANAN</a:t>
          </a:r>
          <a:endParaRPr lang="id-ID" dirty="0">
            <a:solidFill>
              <a:srgbClr val="002060"/>
            </a:solidFill>
          </a:endParaRPr>
        </a:p>
      </dgm:t>
    </dgm:pt>
    <dgm:pt modelId="{4D3C9B71-A573-4DA7-AD49-773F966AEE1D}" type="parTrans" cxnId="{4542C161-D66E-4EA3-9CB8-58B2DDD5272A}">
      <dgm:prSet/>
      <dgm:spPr/>
      <dgm:t>
        <a:bodyPr/>
        <a:lstStyle/>
        <a:p>
          <a:endParaRPr lang="id-ID"/>
        </a:p>
      </dgm:t>
    </dgm:pt>
    <dgm:pt modelId="{12819E60-86E8-4638-89DC-7C2B7E6F8263}" type="sibTrans" cxnId="{4542C161-D66E-4EA3-9CB8-58B2DDD5272A}">
      <dgm:prSet/>
      <dgm:spPr/>
      <dgm:t>
        <a:bodyPr/>
        <a:lstStyle/>
        <a:p>
          <a:endParaRPr lang="id-ID"/>
        </a:p>
      </dgm:t>
    </dgm:pt>
    <dgm:pt modelId="{03EACB09-B928-4E32-B954-9C23D9A1D688}">
      <dgm:prSet phldrT="[Text]"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LAKUKAN TINDAK LANJUT TERHADAP SELURUH REK</a:t>
          </a: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ASI 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PERBAIKAN </a:t>
          </a:r>
          <a:endParaRPr lang="id-ID" dirty="0">
            <a:solidFill>
              <a:srgbClr val="002060"/>
            </a:solidFill>
          </a:endParaRPr>
        </a:p>
      </dgm:t>
    </dgm:pt>
    <dgm:pt modelId="{D488137B-86E1-4132-B5DB-877B0894BC79}" type="parTrans" cxnId="{5E28B21F-6644-410E-9062-1245F79BD7EE}">
      <dgm:prSet/>
      <dgm:spPr/>
      <dgm:t>
        <a:bodyPr/>
        <a:lstStyle/>
        <a:p>
          <a:endParaRPr lang="id-ID"/>
        </a:p>
      </dgm:t>
    </dgm:pt>
    <dgm:pt modelId="{9E6CDB0A-4C90-4114-95EC-C6D902355879}" type="sibTrans" cxnId="{5E28B21F-6644-410E-9062-1245F79BD7EE}">
      <dgm:prSet/>
      <dgm:spPr/>
      <dgm:t>
        <a:bodyPr/>
        <a:lstStyle/>
        <a:p>
          <a:endParaRPr lang="id-ID"/>
        </a:p>
      </dgm:t>
    </dgm:pt>
    <dgm:pt modelId="{98DE9D03-8B53-464F-A2A9-45C6B91FDF9B}">
      <dgm:prSet phldrT="[Text]"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PERLU MEMBUKTIKAN </a:t>
          </a: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ERUBAHAN YANG TERJADI SETELAH REFORM </a:t>
          </a:r>
          <a:r>
            <a: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(BEFORE AND AFTER REFORM)</a:t>
          </a:r>
          <a:endParaRPr lang="id-ID" dirty="0">
            <a:solidFill>
              <a:srgbClr val="002060"/>
            </a:solidFill>
          </a:endParaRPr>
        </a:p>
      </dgm:t>
    </dgm:pt>
    <dgm:pt modelId="{364A8B05-F0A3-4C42-9137-AC0BC84CB479}" type="parTrans" cxnId="{DF851FAB-CF58-4496-A925-DD9AD9DA2D5B}">
      <dgm:prSet/>
      <dgm:spPr/>
      <dgm:t>
        <a:bodyPr/>
        <a:lstStyle/>
        <a:p>
          <a:endParaRPr lang="id-ID"/>
        </a:p>
      </dgm:t>
    </dgm:pt>
    <dgm:pt modelId="{6E2E8280-CFF3-4CA3-BAFC-69F0D1DC59F0}" type="sibTrans" cxnId="{DF851FAB-CF58-4496-A925-DD9AD9DA2D5B}">
      <dgm:prSet/>
      <dgm:spPr/>
      <dgm:t>
        <a:bodyPr/>
        <a:lstStyle/>
        <a:p>
          <a:endParaRPr lang="id-ID"/>
        </a:p>
      </dgm:t>
    </dgm:pt>
    <dgm:pt modelId="{3637CC1E-BF3B-4261-A222-6F5380E6C789}">
      <dgm:prSet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INOVASI PELAYANAN </a:t>
          </a:r>
        </a:p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ID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AB363-BF88-4B60-A301-709A5C062DD4}" type="parTrans" cxnId="{AB7812DE-15DF-44D9-92BB-C9A2BA6F14C6}">
      <dgm:prSet/>
      <dgm:spPr/>
      <dgm:t>
        <a:bodyPr/>
        <a:lstStyle/>
        <a:p>
          <a:endParaRPr lang="id-ID"/>
        </a:p>
      </dgm:t>
    </dgm:pt>
    <dgm:pt modelId="{F0AAB55B-412D-47D8-AE34-44E370226AD2}" type="sibTrans" cxnId="{AB7812DE-15DF-44D9-92BB-C9A2BA6F14C6}">
      <dgm:prSet/>
      <dgm:spPr/>
      <dgm:t>
        <a:bodyPr/>
        <a:lstStyle/>
        <a:p>
          <a:endParaRPr lang="id-ID"/>
        </a:p>
      </dgm:t>
    </dgm:pt>
    <dgm:pt modelId="{11E576D8-4707-4A94-A0C5-2A2E75146F73}">
      <dgm:prSet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STRATEGI KOMUNIKASI </a:t>
          </a:r>
        </a:p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DENGAN MEMBANGUN</a:t>
          </a:r>
          <a:r>
            <a:rPr lang="id-ID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MANAJEMEN MEDIA </a:t>
          </a:r>
          <a:endParaRPr lang="en-ID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E0551-0FD5-4ABD-901E-BF370A38BC1E}" type="parTrans" cxnId="{134CDEAF-F19A-43C2-9472-9BE3D4A3B02F}">
      <dgm:prSet/>
      <dgm:spPr/>
      <dgm:t>
        <a:bodyPr/>
        <a:lstStyle/>
        <a:p>
          <a:endParaRPr lang="id-ID"/>
        </a:p>
      </dgm:t>
    </dgm:pt>
    <dgm:pt modelId="{9347E813-3D38-4E88-9140-ACEB840A7D2D}" type="sibTrans" cxnId="{134CDEAF-F19A-43C2-9472-9BE3D4A3B02F}">
      <dgm:prSet/>
      <dgm:spPr/>
      <dgm:t>
        <a:bodyPr/>
        <a:lstStyle/>
        <a:p>
          <a:endParaRPr lang="id-ID"/>
        </a:p>
      </dgm:t>
    </dgm:pt>
    <dgm:pt modelId="{02BF3870-9A90-4557-8106-04EFEF0878E5}">
      <dgm:prSet/>
      <dgm:spPr>
        <a:solidFill>
          <a:srgbClr val="00B0F0"/>
        </a:solidFill>
      </dgm:spPr>
      <dgm:t>
        <a:bodyPr/>
        <a:lstStyle/>
        <a:p>
          <a:r>
            <a: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 PELAKSANAAN REFORMASI BIROKRASI  </a:t>
          </a:r>
          <a:endParaRPr lang="en-ID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8693B-5722-4E76-B91E-B30B1D1FA885}" type="parTrans" cxnId="{11CEE162-F9DE-4782-B4D0-648A5AF81B00}">
      <dgm:prSet/>
      <dgm:spPr/>
      <dgm:t>
        <a:bodyPr/>
        <a:lstStyle/>
        <a:p>
          <a:endParaRPr lang="id-ID"/>
        </a:p>
      </dgm:t>
    </dgm:pt>
    <dgm:pt modelId="{FF0E9F11-A17D-4ECC-A5BD-6D23ACF8F79B}" type="sibTrans" cxnId="{11CEE162-F9DE-4782-B4D0-648A5AF81B00}">
      <dgm:prSet/>
      <dgm:spPr/>
      <dgm:t>
        <a:bodyPr/>
        <a:lstStyle/>
        <a:p>
          <a:endParaRPr lang="id-ID"/>
        </a:p>
      </dgm:t>
    </dgm:pt>
    <dgm:pt modelId="{95003E01-51A6-4E80-9172-9C6E1C93147E}" type="pres">
      <dgm:prSet presAssocID="{0544FB07-113D-4535-8FFD-8AE415F1D439}" presName="diagram" presStyleCnt="0">
        <dgm:presLayoutVars>
          <dgm:dir/>
          <dgm:resizeHandles val="exact"/>
        </dgm:presLayoutVars>
      </dgm:prSet>
      <dgm:spPr/>
    </dgm:pt>
    <dgm:pt modelId="{03113C4D-7EBB-4108-9F5E-12B1050DF225}" type="pres">
      <dgm:prSet presAssocID="{1494FC88-DC8F-414A-91A0-96BBC62729C7}" presName="node" presStyleLbl="node1" presStyleIdx="0" presStyleCnt="9" custLinFactNeighborY="550">
        <dgm:presLayoutVars>
          <dgm:bulletEnabled val="1"/>
        </dgm:presLayoutVars>
      </dgm:prSet>
      <dgm:spPr/>
    </dgm:pt>
    <dgm:pt modelId="{249743DA-E12D-4942-88E3-61C9ED85A1C7}" type="pres">
      <dgm:prSet presAssocID="{D2FC5CA9-8305-4BF1-82ED-989B93205170}" presName="sibTrans" presStyleCnt="0"/>
      <dgm:spPr/>
    </dgm:pt>
    <dgm:pt modelId="{47BF2A75-1412-4067-A2FF-80EB2D0EAE5F}" type="pres">
      <dgm:prSet presAssocID="{29F2AEA5-35E5-4408-AC33-CFB949FBE125}" presName="node" presStyleLbl="node1" presStyleIdx="1" presStyleCnt="9">
        <dgm:presLayoutVars>
          <dgm:bulletEnabled val="1"/>
        </dgm:presLayoutVars>
      </dgm:prSet>
      <dgm:spPr/>
    </dgm:pt>
    <dgm:pt modelId="{412CDC75-E539-4CD3-B4BD-B304948B2FFF}" type="pres">
      <dgm:prSet presAssocID="{40C4F6CA-E0A2-4700-B8A4-ADE2FD6040E1}" presName="sibTrans" presStyleCnt="0"/>
      <dgm:spPr/>
    </dgm:pt>
    <dgm:pt modelId="{6E803156-5D61-4F4A-9D12-3CFC609E0017}" type="pres">
      <dgm:prSet presAssocID="{4422952B-B290-41F5-BBD5-7BFEF4F784B2}" presName="node" presStyleLbl="node1" presStyleIdx="2" presStyleCnt="9" custLinFactX="-4964" custLinFactY="4203" custLinFactNeighborX="-100000" custLinFactNeighborY="100000">
        <dgm:presLayoutVars>
          <dgm:bulletEnabled val="1"/>
        </dgm:presLayoutVars>
      </dgm:prSet>
      <dgm:spPr/>
    </dgm:pt>
    <dgm:pt modelId="{341124BE-4DD0-41C0-A059-16A8E9370704}" type="pres">
      <dgm:prSet presAssocID="{B209AF66-6348-4862-A4C7-451527DCD14D}" presName="sibTrans" presStyleCnt="0"/>
      <dgm:spPr/>
    </dgm:pt>
    <dgm:pt modelId="{5C68A739-0553-45E8-A9FD-B26139E4B522}" type="pres">
      <dgm:prSet presAssocID="{DE3A2113-A829-4DB9-99A2-4D1415142ECA}" presName="node" presStyleLbl="node1" presStyleIdx="3" presStyleCnt="9">
        <dgm:presLayoutVars>
          <dgm:bulletEnabled val="1"/>
        </dgm:presLayoutVars>
      </dgm:prSet>
      <dgm:spPr/>
    </dgm:pt>
    <dgm:pt modelId="{077B7E64-FC74-440B-AB63-3AC68156C0A8}" type="pres">
      <dgm:prSet presAssocID="{12819E60-86E8-4638-89DC-7C2B7E6F8263}" presName="sibTrans" presStyleCnt="0"/>
      <dgm:spPr/>
    </dgm:pt>
    <dgm:pt modelId="{5BB3630E-DBA6-45B5-A930-85D1A4ECEA9A}" type="pres">
      <dgm:prSet presAssocID="{03EACB09-B928-4E32-B954-9C23D9A1D688}" presName="node" presStyleLbl="node1" presStyleIdx="4" presStyleCnt="9" custLinFactX="8867" custLinFactY="-18554" custLinFactNeighborX="100000" custLinFactNeighborY="-100000">
        <dgm:presLayoutVars>
          <dgm:bulletEnabled val="1"/>
        </dgm:presLayoutVars>
      </dgm:prSet>
      <dgm:spPr/>
    </dgm:pt>
    <dgm:pt modelId="{38856997-D7E6-432C-82B1-97349BDB6A05}" type="pres">
      <dgm:prSet presAssocID="{9E6CDB0A-4C90-4114-95EC-C6D902355879}" presName="sibTrans" presStyleCnt="0"/>
      <dgm:spPr/>
    </dgm:pt>
    <dgm:pt modelId="{6A2EA5C6-5BC8-4F11-B3D9-4C158CDB275B}" type="pres">
      <dgm:prSet presAssocID="{98DE9D03-8B53-464F-A2A9-45C6B91FDF9B}" presName="node" presStyleLbl="node1" presStyleIdx="5" presStyleCnt="9">
        <dgm:presLayoutVars>
          <dgm:bulletEnabled val="1"/>
        </dgm:presLayoutVars>
      </dgm:prSet>
      <dgm:spPr/>
    </dgm:pt>
    <dgm:pt modelId="{C46A2F9D-A4DB-4D8F-8148-0DBDD2166B1E}" type="pres">
      <dgm:prSet presAssocID="{6E2E8280-CFF3-4CA3-BAFC-69F0D1DC59F0}" presName="sibTrans" presStyleCnt="0"/>
      <dgm:spPr/>
    </dgm:pt>
    <dgm:pt modelId="{8A6BAC0F-13A2-4622-A07C-190EC006065F}" type="pres">
      <dgm:prSet presAssocID="{3637CC1E-BF3B-4261-A222-6F5380E6C789}" presName="node" presStyleLbl="node1" presStyleIdx="6" presStyleCnt="9" custLinFactNeighborX="-53505" custLinFactNeighborY="-6606">
        <dgm:presLayoutVars>
          <dgm:bulletEnabled val="1"/>
        </dgm:presLayoutVars>
      </dgm:prSet>
      <dgm:spPr/>
    </dgm:pt>
    <dgm:pt modelId="{D7BD27FB-83D9-4E86-9FBF-E905EBAEDCAC}" type="pres">
      <dgm:prSet presAssocID="{F0AAB55B-412D-47D8-AE34-44E370226AD2}" presName="sibTrans" presStyleCnt="0"/>
      <dgm:spPr/>
    </dgm:pt>
    <dgm:pt modelId="{B3A00D28-7525-4A8E-BD6D-1AC96BAD1AE4}" type="pres">
      <dgm:prSet presAssocID="{11E576D8-4707-4A94-A0C5-2A2E75146F73}" presName="node" presStyleLbl="node1" presStyleIdx="7" presStyleCnt="9" custLinFactNeighborX="3056" custLinFactNeighborY="-13716">
        <dgm:presLayoutVars>
          <dgm:bulletEnabled val="1"/>
        </dgm:presLayoutVars>
      </dgm:prSet>
      <dgm:spPr/>
    </dgm:pt>
    <dgm:pt modelId="{930D7729-D1A5-480A-82B2-89ABDDFDF7FB}" type="pres">
      <dgm:prSet presAssocID="{9347E813-3D38-4E88-9140-ACEB840A7D2D}" presName="sibTrans" presStyleCnt="0"/>
      <dgm:spPr/>
    </dgm:pt>
    <dgm:pt modelId="{175889B5-9610-45BA-BEF6-629928229160}" type="pres">
      <dgm:prSet presAssocID="{02BF3870-9A90-4557-8106-04EFEF0878E5}" presName="node" presStyleLbl="node1" presStyleIdx="8" presStyleCnt="9" custLinFactNeighborX="-331" custLinFactNeighborY="-13716">
        <dgm:presLayoutVars>
          <dgm:bulletEnabled val="1"/>
        </dgm:presLayoutVars>
      </dgm:prSet>
      <dgm:spPr/>
    </dgm:pt>
  </dgm:ptLst>
  <dgm:cxnLst>
    <dgm:cxn modelId="{96BCAD0D-8400-4BDD-80EC-D39C357CDC50}" type="presOf" srcId="{11E576D8-4707-4A94-A0C5-2A2E75146F73}" destId="{B3A00D28-7525-4A8E-BD6D-1AC96BAD1AE4}" srcOrd="0" destOrd="0" presId="urn:microsoft.com/office/officeart/2005/8/layout/default"/>
    <dgm:cxn modelId="{27CB1E16-7368-4EBF-8015-37823AA182B7}" type="presOf" srcId="{02BF3870-9A90-4557-8106-04EFEF0878E5}" destId="{175889B5-9610-45BA-BEF6-629928229160}" srcOrd="0" destOrd="0" presId="urn:microsoft.com/office/officeart/2005/8/layout/default"/>
    <dgm:cxn modelId="{5E28B21F-6644-410E-9062-1245F79BD7EE}" srcId="{0544FB07-113D-4535-8FFD-8AE415F1D439}" destId="{03EACB09-B928-4E32-B954-9C23D9A1D688}" srcOrd="4" destOrd="0" parTransId="{D488137B-86E1-4132-B5DB-877B0894BC79}" sibTransId="{9E6CDB0A-4C90-4114-95EC-C6D902355879}"/>
    <dgm:cxn modelId="{DF1DA63E-8A00-4BE8-B5EA-7FE3611DE347}" type="presOf" srcId="{98DE9D03-8B53-464F-A2A9-45C6B91FDF9B}" destId="{6A2EA5C6-5BC8-4F11-B3D9-4C158CDB275B}" srcOrd="0" destOrd="0" presId="urn:microsoft.com/office/officeart/2005/8/layout/default"/>
    <dgm:cxn modelId="{4542C161-D66E-4EA3-9CB8-58B2DDD5272A}" srcId="{0544FB07-113D-4535-8FFD-8AE415F1D439}" destId="{DE3A2113-A829-4DB9-99A2-4D1415142ECA}" srcOrd="3" destOrd="0" parTransId="{4D3C9B71-A573-4DA7-AD49-773F966AEE1D}" sibTransId="{12819E60-86E8-4638-89DC-7C2B7E6F8263}"/>
    <dgm:cxn modelId="{11CEE162-F9DE-4782-B4D0-648A5AF81B00}" srcId="{0544FB07-113D-4535-8FFD-8AE415F1D439}" destId="{02BF3870-9A90-4557-8106-04EFEF0878E5}" srcOrd="8" destOrd="0" parTransId="{C0F8693B-5722-4E76-B91E-B30B1D1FA885}" sibTransId="{FF0E9F11-A17D-4ECC-A5BD-6D23ACF8F79B}"/>
    <dgm:cxn modelId="{8CB40E45-8CD6-46DF-9ED4-1F441770F2E2}" type="presOf" srcId="{4422952B-B290-41F5-BBD5-7BFEF4F784B2}" destId="{6E803156-5D61-4F4A-9D12-3CFC609E0017}" srcOrd="0" destOrd="0" presId="urn:microsoft.com/office/officeart/2005/8/layout/default"/>
    <dgm:cxn modelId="{0E50C148-36D9-4DB3-9A4F-25840C4A3A6E}" type="presOf" srcId="{3637CC1E-BF3B-4261-A222-6F5380E6C789}" destId="{8A6BAC0F-13A2-4622-A07C-190EC006065F}" srcOrd="0" destOrd="0" presId="urn:microsoft.com/office/officeart/2005/8/layout/default"/>
    <dgm:cxn modelId="{02321180-4F3C-4C14-898E-82CF77819C70}" srcId="{0544FB07-113D-4535-8FFD-8AE415F1D439}" destId="{4422952B-B290-41F5-BBD5-7BFEF4F784B2}" srcOrd="2" destOrd="0" parTransId="{628D0B7F-025C-4FB6-BE92-F2567A842097}" sibTransId="{B209AF66-6348-4862-A4C7-451527DCD14D}"/>
    <dgm:cxn modelId="{92D81683-AF22-4442-94C7-AC10432114EC}" type="presOf" srcId="{03EACB09-B928-4E32-B954-9C23D9A1D688}" destId="{5BB3630E-DBA6-45B5-A930-85D1A4ECEA9A}" srcOrd="0" destOrd="0" presId="urn:microsoft.com/office/officeart/2005/8/layout/default"/>
    <dgm:cxn modelId="{B85C2E84-6E94-4CCE-894E-0FFC6DC25E7B}" type="presOf" srcId="{DE3A2113-A829-4DB9-99A2-4D1415142ECA}" destId="{5C68A739-0553-45E8-A9FD-B26139E4B522}" srcOrd="0" destOrd="0" presId="urn:microsoft.com/office/officeart/2005/8/layout/default"/>
    <dgm:cxn modelId="{2A3A7489-D4EC-43A7-B13E-FE7F260DD81E}" srcId="{0544FB07-113D-4535-8FFD-8AE415F1D439}" destId="{29F2AEA5-35E5-4408-AC33-CFB949FBE125}" srcOrd="1" destOrd="0" parTransId="{E608F0CA-8E74-4910-9B20-2065552BDD15}" sibTransId="{40C4F6CA-E0A2-4700-B8A4-ADE2FD6040E1}"/>
    <dgm:cxn modelId="{DF851FAB-CF58-4496-A925-DD9AD9DA2D5B}" srcId="{0544FB07-113D-4535-8FFD-8AE415F1D439}" destId="{98DE9D03-8B53-464F-A2A9-45C6B91FDF9B}" srcOrd="5" destOrd="0" parTransId="{364A8B05-F0A3-4C42-9137-AC0BC84CB479}" sibTransId="{6E2E8280-CFF3-4CA3-BAFC-69F0D1DC59F0}"/>
    <dgm:cxn modelId="{134CDEAF-F19A-43C2-9472-9BE3D4A3B02F}" srcId="{0544FB07-113D-4535-8FFD-8AE415F1D439}" destId="{11E576D8-4707-4A94-A0C5-2A2E75146F73}" srcOrd="7" destOrd="0" parTransId="{BA3E0551-0FD5-4ABD-901E-BF370A38BC1E}" sibTransId="{9347E813-3D38-4E88-9140-ACEB840A7D2D}"/>
    <dgm:cxn modelId="{81912AB2-1FDD-4B50-B7C7-58C4575DC0B4}" type="presOf" srcId="{0544FB07-113D-4535-8FFD-8AE415F1D439}" destId="{95003E01-51A6-4E80-9172-9C6E1C93147E}" srcOrd="0" destOrd="0" presId="urn:microsoft.com/office/officeart/2005/8/layout/default"/>
    <dgm:cxn modelId="{A788BBB6-0D3E-4107-9240-F3AA0A480603}" srcId="{0544FB07-113D-4535-8FFD-8AE415F1D439}" destId="{1494FC88-DC8F-414A-91A0-96BBC62729C7}" srcOrd="0" destOrd="0" parTransId="{D9BE572F-2FA5-47D1-9991-F862A099B259}" sibTransId="{D2FC5CA9-8305-4BF1-82ED-989B93205170}"/>
    <dgm:cxn modelId="{EF430BB8-8EDB-4B0A-A44A-E5B1D7137F0D}" type="presOf" srcId="{29F2AEA5-35E5-4408-AC33-CFB949FBE125}" destId="{47BF2A75-1412-4067-A2FF-80EB2D0EAE5F}" srcOrd="0" destOrd="0" presId="urn:microsoft.com/office/officeart/2005/8/layout/default"/>
    <dgm:cxn modelId="{A2DA2DC6-42CA-4AB3-94AC-9D350B8E24BC}" type="presOf" srcId="{1494FC88-DC8F-414A-91A0-96BBC62729C7}" destId="{03113C4D-7EBB-4108-9F5E-12B1050DF225}" srcOrd="0" destOrd="0" presId="urn:microsoft.com/office/officeart/2005/8/layout/default"/>
    <dgm:cxn modelId="{AB7812DE-15DF-44D9-92BB-C9A2BA6F14C6}" srcId="{0544FB07-113D-4535-8FFD-8AE415F1D439}" destId="{3637CC1E-BF3B-4261-A222-6F5380E6C789}" srcOrd="6" destOrd="0" parTransId="{E9CAB363-BF88-4B60-A301-709A5C062DD4}" sibTransId="{F0AAB55B-412D-47D8-AE34-44E370226AD2}"/>
    <dgm:cxn modelId="{B42BDFA2-F236-4972-BDD1-1B8A14A91F2D}" type="presParOf" srcId="{95003E01-51A6-4E80-9172-9C6E1C93147E}" destId="{03113C4D-7EBB-4108-9F5E-12B1050DF225}" srcOrd="0" destOrd="0" presId="urn:microsoft.com/office/officeart/2005/8/layout/default"/>
    <dgm:cxn modelId="{FFBE0777-3D17-4B61-8299-AF7E8E24B310}" type="presParOf" srcId="{95003E01-51A6-4E80-9172-9C6E1C93147E}" destId="{249743DA-E12D-4942-88E3-61C9ED85A1C7}" srcOrd="1" destOrd="0" presId="urn:microsoft.com/office/officeart/2005/8/layout/default"/>
    <dgm:cxn modelId="{D51B28DB-463B-4815-B009-350C5CC5B783}" type="presParOf" srcId="{95003E01-51A6-4E80-9172-9C6E1C93147E}" destId="{47BF2A75-1412-4067-A2FF-80EB2D0EAE5F}" srcOrd="2" destOrd="0" presId="urn:microsoft.com/office/officeart/2005/8/layout/default"/>
    <dgm:cxn modelId="{98B04D2F-E8EA-4BEE-A344-99AB4651CCA4}" type="presParOf" srcId="{95003E01-51A6-4E80-9172-9C6E1C93147E}" destId="{412CDC75-E539-4CD3-B4BD-B304948B2FFF}" srcOrd="3" destOrd="0" presId="urn:microsoft.com/office/officeart/2005/8/layout/default"/>
    <dgm:cxn modelId="{D47CD226-9435-4817-95E0-666EC6FDA32E}" type="presParOf" srcId="{95003E01-51A6-4E80-9172-9C6E1C93147E}" destId="{6E803156-5D61-4F4A-9D12-3CFC609E0017}" srcOrd="4" destOrd="0" presId="urn:microsoft.com/office/officeart/2005/8/layout/default"/>
    <dgm:cxn modelId="{0584210E-4F55-4582-8E0C-2B82EA48C25C}" type="presParOf" srcId="{95003E01-51A6-4E80-9172-9C6E1C93147E}" destId="{341124BE-4DD0-41C0-A059-16A8E9370704}" srcOrd="5" destOrd="0" presId="urn:microsoft.com/office/officeart/2005/8/layout/default"/>
    <dgm:cxn modelId="{087B5277-E489-4C5F-8041-2DD8B19166FA}" type="presParOf" srcId="{95003E01-51A6-4E80-9172-9C6E1C93147E}" destId="{5C68A739-0553-45E8-A9FD-B26139E4B522}" srcOrd="6" destOrd="0" presId="urn:microsoft.com/office/officeart/2005/8/layout/default"/>
    <dgm:cxn modelId="{B49E8C12-B978-4C62-A01A-0D2EA6E15257}" type="presParOf" srcId="{95003E01-51A6-4E80-9172-9C6E1C93147E}" destId="{077B7E64-FC74-440B-AB63-3AC68156C0A8}" srcOrd="7" destOrd="0" presId="urn:microsoft.com/office/officeart/2005/8/layout/default"/>
    <dgm:cxn modelId="{03058312-C40F-458B-806D-98D20C48A816}" type="presParOf" srcId="{95003E01-51A6-4E80-9172-9C6E1C93147E}" destId="{5BB3630E-DBA6-45B5-A930-85D1A4ECEA9A}" srcOrd="8" destOrd="0" presId="urn:microsoft.com/office/officeart/2005/8/layout/default"/>
    <dgm:cxn modelId="{63F6FAFF-EC5B-496F-9A09-AD313A5C42A1}" type="presParOf" srcId="{95003E01-51A6-4E80-9172-9C6E1C93147E}" destId="{38856997-D7E6-432C-82B1-97349BDB6A05}" srcOrd="9" destOrd="0" presId="urn:microsoft.com/office/officeart/2005/8/layout/default"/>
    <dgm:cxn modelId="{ABFC24B8-22FF-4E11-8B13-067B4E11FDF6}" type="presParOf" srcId="{95003E01-51A6-4E80-9172-9C6E1C93147E}" destId="{6A2EA5C6-5BC8-4F11-B3D9-4C158CDB275B}" srcOrd="10" destOrd="0" presId="urn:microsoft.com/office/officeart/2005/8/layout/default"/>
    <dgm:cxn modelId="{6E1BCD67-2B8F-49DA-A75C-86C24B875995}" type="presParOf" srcId="{95003E01-51A6-4E80-9172-9C6E1C93147E}" destId="{C46A2F9D-A4DB-4D8F-8148-0DBDD2166B1E}" srcOrd="11" destOrd="0" presId="urn:microsoft.com/office/officeart/2005/8/layout/default"/>
    <dgm:cxn modelId="{D2F486DB-C377-4CED-9682-16F19507CDDF}" type="presParOf" srcId="{95003E01-51A6-4E80-9172-9C6E1C93147E}" destId="{8A6BAC0F-13A2-4622-A07C-190EC006065F}" srcOrd="12" destOrd="0" presId="urn:microsoft.com/office/officeart/2005/8/layout/default"/>
    <dgm:cxn modelId="{E2A9B045-51D9-40E8-990F-3BB9C9F76B10}" type="presParOf" srcId="{95003E01-51A6-4E80-9172-9C6E1C93147E}" destId="{D7BD27FB-83D9-4E86-9FBF-E905EBAEDCAC}" srcOrd="13" destOrd="0" presId="urn:microsoft.com/office/officeart/2005/8/layout/default"/>
    <dgm:cxn modelId="{A29060DD-C6D2-46CF-B641-3566CD35F7E1}" type="presParOf" srcId="{95003E01-51A6-4E80-9172-9C6E1C93147E}" destId="{B3A00D28-7525-4A8E-BD6D-1AC96BAD1AE4}" srcOrd="14" destOrd="0" presId="urn:microsoft.com/office/officeart/2005/8/layout/default"/>
    <dgm:cxn modelId="{11C2F30B-9962-4B4E-B535-46E08BCC6EB4}" type="presParOf" srcId="{95003E01-51A6-4E80-9172-9C6E1C93147E}" destId="{930D7729-D1A5-480A-82B2-89ABDDFDF7FB}" srcOrd="15" destOrd="0" presId="urn:microsoft.com/office/officeart/2005/8/layout/default"/>
    <dgm:cxn modelId="{9D3EF35D-E302-495E-8C5D-D37C0107C88D}" type="presParOf" srcId="{95003E01-51A6-4E80-9172-9C6E1C93147E}" destId="{175889B5-9610-45BA-BEF6-62992822916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86D7-EBCF-4A90-9698-B5AE2AB8A6C2}">
      <dsp:nvSpPr>
        <dsp:cNvPr id="0" name=""/>
        <dsp:cNvSpPr/>
      </dsp:nvSpPr>
      <dsp:spPr>
        <a:xfrm>
          <a:off x="0" y="41215"/>
          <a:ext cx="4321329" cy="1153620"/>
        </a:xfrm>
        <a:prstGeom prst="roundRect">
          <a:avLst/>
        </a:prstGeom>
        <a:noFill/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>
              <a:solidFill>
                <a:schemeClr val="tx1"/>
              </a:solidFill>
            </a:rPr>
            <a:t>“Saya </a:t>
          </a:r>
          <a:r>
            <a:rPr lang="en-ID" sz="1700" b="1" kern="1200" dirty="0" err="1">
              <a:solidFill>
                <a:schemeClr val="tx1"/>
              </a:solidFill>
            </a:rPr>
            <a:t>tidak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mau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birokrasi</a:t>
          </a:r>
          <a:r>
            <a:rPr lang="en-ID" sz="1700" b="1" kern="1200" dirty="0">
              <a:solidFill>
                <a:schemeClr val="tx1"/>
              </a:solidFill>
            </a:rPr>
            <a:t> yang </a:t>
          </a:r>
          <a:r>
            <a:rPr lang="en-ID" sz="1700" b="1" kern="1200" dirty="0" err="1">
              <a:solidFill>
                <a:schemeClr val="tx1"/>
              </a:solidFill>
            </a:rPr>
            <a:t>sekelas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hanya</a:t>
          </a:r>
          <a:r>
            <a:rPr lang="en-ID" sz="1700" b="1" kern="1200" dirty="0">
              <a:solidFill>
                <a:schemeClr val="tx1"/>
              </a:solidFill>
            </a:rPr>
            <a:t> </a:t>
          </a:r>
          <a:r>
            <a:rPr lang="en-ID" sz="1700" b="1" i="1" kern="1200" dirty="0">
              <a:solidFill>
                <a:schemeClr val="tx1"/>
              </a:solidFill>
            </a:rPr>
            <a:t>sending-sending</a:t>
          </a:r>
          <a:r>
            <a:rPr lang="en-ID" sz="1700" b="1" kern="1200" dirty="0">
              <a:solidFill>
                <a:schemeClr val="tx1"/>
              </a:solidFill>
            </a:rPr>
            <a:t> </a:t>
          </a:r>
          <a:r>
            <a:rPr lang="en-ID" sz="1700" b="1" kern="1200" dirty="0" err="1">
              <a:solidFill>
                <a:schemeClr val="tx1"/>
              </a:solidFill>
            </a:rPr>
            <a:t>saja</a:t>
          </a:r>
          <a:r>
            <a:rPr lang="en-ID" sz="1700" b="1" kern="1200" dirty="0">
              <a:solidFill>
                <a:schemeClr val="tx1"/>
              </a:solidFill>
            </a:rPr>
            <a:t>. Saya </a:t>
          </a:r>
          <a:r>
            <a:rPr lang="en-ID" sz="1700" b="1" kern="1200" dirty="0" err="1">
              <a:solidFill>
                <a:schemeClr val="tx1"/>
              </a:solidFill>
            </a:rPr>
            <a:t>akan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paksa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tugas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birokrasi</a:t>
          </a:r>
          <a:r>
            <a:rPr lang="en-ID" sz="1700" b="1" kern="1200" dirty="0">
              <a:solidFill>
                <a:schemeClr val="tx1"/>
              </a:solidFill>
            </a:rPr>
            <a:t> </a:t>
          </a:r>
          <a:r>
            <a:rPr lang="en-ID" sz="1700" b="1" kern="1200" dirty="0" err="1">
              <a:solidFill>
                <a:schemeClr val="tx1"/>
              </a:solidFill>
            </a:rPr>
            <a:t>adalah</a:t>
          </a:r>
          <a:r>
            <a:rPr lang="en-ID" sz="1700" b="1" kern="1200" dirty="0">
              <a:solidFill>
                <a:schemeClr val="tx1"/>
              </a:solidFill>
            </a:rPr>
            <a:t> </a:t>
          </a:r>
          <a:r>
            <a:rPr lang="en-ID" sz="1700" b="1" i="1" kern="1200" dirty="0">
              <a:solidFill>
                <a:schemeClr val="tx1"/>
              </a:solidFill>
            </a:rPr>
            <a:t>making delivered</a:t>
          </a:r>
          <a:r>
            <a:rPr lang="en-ID" sz="1700" b="1" kern="1200" dirty="0">
              <a:solidFill>
                <a:schemeClr val="tx1"/>
              </a:solidFill>
            </a:rPr>
            <a:t>,”</a:t>
          </a:r>
          <a:endParaRPr lang="en-ID" sz="1700" kern="1200" dirty="0">
            <a:solidFill>
              <a:schemeClr val="tx1"/>
            </a:solidFill>
          </a:endParaRPr>
        </a:p>
      </dsp:txBody>
      <dsp:txXfrm>
        <a:off x="56315" y="97530"/>
        <a:ext cx="4208699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5C9C9-A71B-4EEA-80DD-BE4A91597B0B}">
      <dsp:nvSpPr>
        <dsp:cNvPr id="0" name=""/>
        <dsp:cNvSpPr/>
      </dsp:nvSpPr>
      <dsp:spPr>
        <a:xfrm>
          <a:off x="0" y="0"/>
          <a:ext cx="11215171" cy="27089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7DE1-3500-4213-BA17-7DA726470EE0}">
      <dsp:nvSpPr>
        <dsp:cNvPr id="0" name=""/>
        <dsp:cNvSpPr/>
      </dsp:nvSpPr>
      <dsp:spPr>
        <a:xfrm>
          <a:off x="338321" y="361188"/>
          <a:ext cx="4761519" cy="1986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AD49B-883B-4792-AD0D-7B7DE3B1CF3E}">
      <dsp:nvSpPr>
        <dsp:cNvPr id="0" name=""/>
        <dsp:cNvSpPr/>
      </dsp:nvSpPr>
      <dsp:spPr>
        <a:xfrm rot="10800000">
          <a:off x="338321" y="2708909"/>
          <a:ext cx="4761519" cy="3310890"/>
        </a:xfrm>
        <a:prstGeom prst="round2SameRect">
          <a:avLst>
            <a:gd name="adj1" fmla="val 10500"/>
            <a:gd name="adj2" fmla="val 0"/>
          </a:avLst>
        </a:prstGeom>
        <a:solidFill>
          <a:srgbClr val="1C7C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2060"/>
              </a:solidFill>
            </a:rPr>
            <a:t>Perbaikan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berkelanjutan</a:t>
          </a:r>
          <a:endParaRPr lang="en-US" sz="1800" kern="1200" dirty="0">
            <a:solidFill>
              <a:srgbClr val="002060"/>
            </a:solidFill>
          </a:endParaRP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002060"/>
              </a:solidFill>
            </a:rPr>
            <a:t>Hasil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penilaian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digunakan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sebagai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masukan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untuk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memperbaiki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pelaksanaan</a:t>
          </a:r>
          <a:r>
            <a:rPr lang="en-US" sz="2000" kern="1200" dirty="0">
              <a:solidFill>
                <a:srgbClr val="002060"/>
              </a:solidFill>
            </a:rPr>
            <a:t> RB </a:t>
          </a:r>
          <a:r>
            <a:rPr lang="en-US" sz="2000" kern="1200" dirty="0" err="1">
              <a:solidFill>
                <a:srgbClr val="002060"/>
              </a:solidFill>
            </a:rPr>
            <a:t>secara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terus-menerus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melalui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siklus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rencanakan</a:t>
          </a:r>
          <a:r>
            <a:rPr lang="en-US" sz="2000" kern="1200" dirty="0">
              <a:solidFill>
                <a:srgbClr val="002060"/>
              </a:solidFill>
            </a:rPr>
            <a:t>, </a:t>
          </a:r>
          <a:r>
            <a:rPr lang="en-US" sz="2000" kern="1200" dirty="0" err="1">
              <a:solidFill>
                <a:srgbClr val="002060"/>
              </a:solidFill>
            </a:rPr>
            <a:t>laksanakan</a:t>
          </a:r>
          <a:r>
            <a:rPr lang="en-US" sz="2000" kern="1200" dirty="0">
              <a:solidFill>
                <a:srgbClr val="002060"/>
              </a:solidFill>
            </a:rPr>
            <a:t>, monitoring, </a:t>
          </a:r>
          <a:r>
            <a:rPr lang="en-US" sz="2000" kern="1200" dirty="0" err="1">
              <a:solidFill>
                <a:srgbClr val="002060"/>
              </a:solidFill>
            </a:rPr>
            <a:t>dan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evaluasi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serta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lakukan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tindak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lanjut</a:t>
          </a:r>
          <a:r>
            <a:rPr lang="en-US" sz="2000" kern="1200" dirty="0">
              <a:solidFill>
                <a:srgbClr val="002060"/>
              </a:solidFill>
            </a:rPr>
            <a:t> </a:t>
          </a:r>
          <a:r>
            <a:rPr lang="en-US" sz="2000" kern="1200" dirty="0" err="1">
              <a:solidFill>
                <a:srgbClr val="002060"/>
              </a:solidFill>
            </a:rPr>
            <a:t>perbaikan</a:t>
          </a:r>
          <a:endParaRPr lang="en-US" sz="2000" kern="1200" dirty="0">
            <a:solidFill>
              <a:srgbClr val="002060"/>
            </a:solidFill>
          </a:endParaRPr>
        </a:p>
      </dsp:txBody>
      <dsp:txXfrm rot="10800000">
        <a:off x="440142" y="2708909"/>
        <a:ext cx="4557877" cy="3209069"/>
      </dsp:txXfrm>
    </dsp:sp>
    <dsp:sp modelId="{6A44B15B-9CB0-49F4-AAF9-55ACE2A7868B}">
      <dsp:nvSpPr>
        <dsp:cNvPr id="0" name=""/>
        <dsp:cNvSpPr/>
      </dsp:nvSpPr>
      <dsp:spPr>
        <a:xfrm>
          <a:off x="5845661" y="361188"/>
          <a:ext cx="4761519" cy="1986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78C83-B8B1-4AAC-AF6E-342BEAB2EEDF}">
      <dsp:nvSpPr>
        <dsp:cNvPr id="0" name=""/>
        <dsp:cNvSpPr/>
      </dsp:nvSpPr>
      <dsp:spPr>
        <a:xfrm rot="10800000">
          <a:off x="5575992" y="2708909"/>
          <a:ext cx="5300856" cy="3310890"/>
        </a:xfrm>
        <a:prstGeom prst="round2SameRect">
          <a:avLst>
            <a:gd name="adj1" fmla="val 10500"/>
            <a:gd name="adj2" fmla="val 0"/>
          </a:avLst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</a:rPr>
            <a:t>Kejujuran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dalam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penilaian</a:t>
          </a:r>
          <a:endParaRPr lang="en-US" sz="2400" kern="1200" dirty="0">
            <a:solidFill>
              <a:srgbClr val="002060"/>
            </a:solidFill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rgbClr val="002060"/>
              </a:solidFill>
            </a:rPr>
            <a:t>Untuk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memotret</a:t>
          </a:r>
          <a:r>
            <a:rPr lang="en-US" sz="1800" kern="1200" dirty="0">
              <a:solidFill>
                <a:srgbClr val="002060"/>
              </a:solidFill>
            </a:rPr>
            <a:t>/</a:t>
          </a:r>
          <a:r>
            <a:rPr lang="en-US" sz="1800" kern="1200" dirty="0" err="1">
              <a:solidFill>
                <a:srgbClr val="002060"/>
              </a:solidFill>
            </a:rPr>
            <a:t>menilai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kemajuan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pelaksanaan</a:t>
          </a:r>
          <a:r>
            <a:rPr lang="en-US" sz="1800" kern="1200" dirty="0">
              <a:solidFill>
                <a:srgbClr val="002060"/>
              </a:solidFill>
            </a:rPr>
            <a:t> RB </a:t>
          </a:r>
          <a:r>
            <a:rPr lang="en-US" sz="1800" kern="1200" dirty="0" err="1">
              <a:solidFill>
                <a:srgbClr val="002060"/>
              </a:solidFill>
            </a:rPr>
            <a:t>secara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akurat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sesuai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dengang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kondisi</a:t>
          </a:r>
          <a:r>
            <a:rPr lang="en-US" sz="1800" kern="1200" dirty="0">
              <a:solidFill>
                <a:srgbClr val="002060"/>
              </a:solidFill>
            </a:rPr>
            <a:t> yang </a:t>
          </a:r>
          <a:r>
            <a:rPr lang="en-US" sz="1800" kern="1200" dirty="0" err="1">
              <a:solidFill>
                <a:srgbClr val="002060"/>
              </a:solidFill>
            </a:rPr>
            <a:t>senyatanya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dalam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praktek</a:t>
          </a:r>
          <a:r>
            <a:rPr lang="en-US" sz="1800" kern="1200" dirty="0">
              <a:solidFill>
                <a:srgbClr val="002060"/>
              </a:solidFill>
            </a:rPr>
            <a:t>, </a:t>
          </a:r>
          <a:r>
            <a:rPr lang="en-US" sz="1800" kern="1200" dirty="0" err="1">
              <a:solidFill>
                <a:srgbClr val="002060"/>
              </a:solidFill>
            </a:rPr>
            <a:t>diperlukan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kejujuran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dalam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melakukan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penilaian</a:t>
          </a:r>
          <a:r>
            <a:rPr lang="en-US" sz="1800" kern="1200" dirty="0">
              <a:solidFill>
                <a:srgbClr val="002060"/>
              </a:solidFill>
            </a:rPr>
            <a:t>. </a:t>
          </a:r>
          <a:r>
            <a:rPr lang="en-US" sz="1800" kern="1200" dirty="0" err="1">
              <a:solidFill>
                <a:srgbClr val="002060"/>
              </a:solidFill>
            </a:rPr>
            <a:t>Rekayasa</a:t>
          </a:r>
          <a:r>
            <a:rPr lang="en-US" sz="1800" kern="1200" dirty="0">
              <a:solidFill>
                <a:srgbClr val="002060"/>
              </a:solidFill>
            </a:rPr>
            <a:t>/</a:t>
          </a:r>
          <a:r>
            <a:rPr lang="en-US" sz="1800" kern="1200" dirty="0" err="1">
              <a:solidFill>
                <a:srgbClr val="002060"/>
              </a:solidFill>
            </a:rPr>
            <a:t>ketidakjujuran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justru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tidak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akan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dapat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memberikan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informasi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mengenai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perbaikan-perbaikan</a:t>
          </a:r>
          <a:r>
            <a:rPr lang="en-US" sz="1800" kern="1200" dirty="0">
              <a:solidFill>
                <a:srgbClr val="002060"/>
              </a:solidFill>
            </a:rPr>
            <a:t> yang </a:t>
          </a:r>
          <a:r>
            <a:rPr lang="en-US" sz="1800" kern="1200" dirty="0" err="1">
              <a:solidFill>
                <a:srgbClr val="002060"/>
              </a:solidFill>
            </a:rPr>
            <a:t>harus</a:t>
          </a:r>
          <a:r>
            <a:rPr lang="en-US" sz="1800" kern="1200" dirty="0">
              <a:solidFill>
                <a:srgbClr val="002060"/>
              </a:solidFill>
            </a:rPr>
            <a:t> </a:t>
          </a:r>
          <a:r>
            <a:rPr lang="en-US" sz="1800" kern="1200" dirty="0" err="1">
              <a:solidFill>
                <a:srgbClr val="002060"/>
              </a:solidFill>
            </a:rPr>
            <a:t>dilakukan</a:t>
          </a:r>
          <a:endParaRPr lang="en-US" sz="1800" kern="1200" dirty="0">
            <a:solidFill>
              <a:srgbClr val="002060"/>
            </a:solidFill>
          </a:endParaRPr>
        </a:p>
      </dsp:txBody>
      <dsp:txXfrm rot="10800000">
        <a:off x="5677813" y="2708909"/>
        <a:ext cx="5097214" cy="3209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19D96-B2FD-45FD-890E-B88C32B1D1A1}">
      <dsp:nvSpPr>
        <dsp:cNvPr id="0" name=""/>
        <dsp:cNvSpPr/>
      </dsp:nvSpPr>
      <dsp:spPr>
        <a:xfrm>
          <a:off x="3812570" y="0"/>
          <a:ext cx="5718855" cy="2429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Seluruh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proses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perlaksanaan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RB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harus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didokumentasikan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baik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sesuai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siklus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rencanakan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laksanakan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, monitoring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evaluasi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serta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lakukan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tindak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lanjut</a:t>
          </a:r>
          <a:r>
            <a:rPr lang="en-US" sz="23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3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perbaikan</a:t>
          </a:r>
          <a:endParaRPr lang="en-US" sz="23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12570" y="303630"/>
        <a:ext cx="4807966" cy="1821777"/>
      </dsp:txXfrm>
    </dsp:sp>
    <dsp:sp modelId="{04FA0306-2159-4455-AAAB-09DD1AC3A33B}">
      <dsp:nvSpPr>
        <dsp:cNvPr id="0" name=""/>
        <dsp:cNvSpPr/>
      </dsp:nvSpPr>
      <dsp:spPr>
        <a:xfrm>
          <a:off x="0" y="0"/>
          <a:ext cx="3812570" cy="242903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Terdokumentasi</a:t>
          </a:r>
          <a:endParaRPr lang="en-US" sz="32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18576" y="118576"/>
        <a:ext cx="3575418" cy="2191885"/>
      </dsp:txXfrm>
    </dsp:sp>
    <dsp:sp modelId="{59CE8D00-6A9F-49CE-BB69-E6E124F6C26A}">
      <dsp:nvSpPr>
        <dsp:cNvPr id="0" name=""/>
        <dsp:cNvSpPr/>
      </dsp:nvSpPr>
      <dsp:spPr>
        <a:xfrm>
          <a:off x="3812570" y="2673187"/>
          <a:ext cx="5718855" cy="24290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-22684"/>
            <a:lumOff val="-28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-22684"/>
              <a:lumOff val="-28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Seluruh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hasil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pelaksanaan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RB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harus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dibuktikan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oleh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stakeholder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melalui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survey internal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eksternal</a:t>
          </a:r>
          <a:endParaRPr lang="en-US" sz="24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12570" y="2976817"/>
        <a:ext cx="4807966" cy="1821777"/>
      </dsp:txXfrm>
    </dsp:sp>
    <dsp:sp modelId="{AC4506B0-4AF2-4269-A5E6-AD01BE15C03D}">
      <dsp:nvSpPr>
        <dsp:cNvPr id="0" name=""/>
        <dsp:cNvSpPr/>
      </dsp:nvSpPr>
      <dsp:spPr>
        <a:xfrm>
          <a:off x="0" y="2672564"/>
          <a:ext cx="3812570" cy="242903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Dibuktikan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oleh</a:t>
          </a:r>
          <a:r>
            <a:rPr lang="en-US" sz="24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stakeholder</a:t>
          </a:r>
        </a:p>
      </dsp:txBody>
      <dsp:txXfrm>
        <a:off x="118576" y="2791140"/>
        <a:ext cx="3575418" cy="2191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F442-A21A-457C-9CCF-B6AB3BF9E9D0}">
      <dsp:nvSpPr>
        <dsp:cNvPr id="0" name=""/>
        <dsp:cNvSpPr/>
      </dsp:nvSpPr>
      <dsp:spPr>
        <a:xfrm>
          <a:off x="3221" y="1432038"/>
          <a:ext cx="2168907" cy="212921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bg1"/>
              </a:solidFill>
            </a:rPr>
            <a:t>Rapat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awal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bg1"/>
              </a:solidFill>
            </a:rPr>
            <a:t>Penyamaan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persepsi</a:t>
          </a:r>
          <a:endParaRPr lang="en-US" sz="18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solidFill>
                <a:schemeClr val="bg1"/>
              </a:solidFill>
            </a:rPr>
            <a:t>Pengumpulan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bahan</a:t>
          </a:r>
          <a:r>
            <a:rPr lang="en-US" sz="1800" b="1" kern="1200" dirty="0">
              <a:solidFill>
                <a:schemeClr val="bg1"/>
              </a:solidFill>
            </a:rPr>
            <a:t> yang </a:t>
          </a:r>
          <a:r>
            <a:rPr lang="en-US" sz="1800" b="1" kern="1200" dirty="0" err="1">
              <a:solidFill>
                <a:schemeClr val="bg1"/>
              </a:solidFill>
            </a:rPr>
            <a:t>dibutuhkan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untuk</a:t>
          </a:r>
          <a:r>
            <a:rPr lang="en-US" sz="1800" b="1" kern="1200" dirty="0">
              <a:solidFill>
                <a:schemeClr val="bg1"/>
              </a:solidFill>
            </a:rPr>
            <a:t> </a:t>
          </a:r>
          <a:r>
            <a:rPr lang="en-US" sz="1800" b="1" kern="1200" dirty="0" err="1">
              <a:solidFill>
                <a:schemeClr val="bg1"/>
              </a:solidFill>
            </a:rPr>
            <a:t>evaluasi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52220" y="1481037"/>
        <a:ext cx="2070909" cy="1574956"/>
      </dsp:txXfrm>
    </dsp:sp>
    <dsp:sp modelId="{558146F7-EE3F-4D64-A1A5-67F8CE658CDE}">
      <dsp:nvSpPr>
        <dsp:cNvPr id="0" name=""/>
        <dsp:cNvSpPr/>
      </dsp:nvSpPr>
      <dsp:spPr>
        <a:xfrm rot="905503">
          <a:off x="822898" y="2758143"/>
          <a:ext cx="2857271" cy="2857271"/>
        </a:xfrm>
        <a:prstGeom prst="leftCircularArrow">
          <a:avLst>
            <a:gd name="adj1" fmla="val 2897"/>
            <a:gd name="adj2" fmla="val 354379"/>
            <a:gd name="adj3" fmla="val 2977757"/>
            <a:gd name="adj4" fmla="val 9872356"/>
            <a:gd name="adj5" fmla="val 338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AD41F-2A2E-4F23-9126-AF3667E41577}">
      <dsp:nvSpPr>
        <dsp:cNvPr id="0" name=""/>
        <dsp:cNvSpPr/>
      </dsp:nvSpPr>
      <dsp:spPr>
        <a:xfrm>
          <a:off x="466519" y="3442603"/>
          <a:ext cx="1927917" cy="76666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Lucida Handwriting" panose="03010101010101010101" pitchFamily="66" charset="0"/>
            </a:rPr>
            <a:t>Entry Meeting</a:t>
          </a:r>
        </a:p>
      </dsp:txBody>
      <dsp:txXfrm>
        <a:off x="488974" y="3465058"/>
        <a:ext cx="1883007" cy="721759"/>
      </dsp:txXfrm>
    </dsp:sp>
    <dsp:sp modelId="{8F6D2A29-9EDA-4718-B9BF-6D3549235F80}">
      <dsp:nvSpPr>
        <dsp:cNvPr id="0" name=""/>
        <dsp:cNvSpPr/>
      </dsp:nvSpPr>
      <dsp:spPr>
        <a:xfrm>
          <a:off x="2807304" y="1614730"/>
          <a:ext cx="2702523" cy="374263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Pendalaman</a:t>
          </a:r>
          <a:r>
            <a:rPr lang="en-US" sz="2000" kern="1200" dirty="0"/>
            <a:t> </a:t>
          </a:r>
          <a:r>
            <a:rPr lang="en-US" sz="2000" kern="1200" dirty="0" err="1"/>
            <a:t>Rencana</a:t>
          </a:r>
          <a:r>
            <a:rPr lang="en-US" sz="2000" kern="1200" dirty="0"/>
            <a:t> </a:t>
          </a:r>
          <a:r>
            <a:rPr lang="en-US" sz="2000" kern="1200" dirty="0" err="1"/>
            <a:t>Aksi</a:t>
          </a:r>
          <a:r>
            <a:rPr lang="en-US" sz="2000" kern="1200" dirty="0"/>
            <a:t> </a:t>
          </a:r>
          <a:r>
            <a:rPr lang="en-US" sz="2000" kern="1200" dirty="0" err="1"/>
            <a:t>berserta</a:t>
          </a:r>
          <a:r>
            <a:rPr lang="en-US" sz="2000" kern="1200" dirty="0"/>
            <a:t> </a:t>
          </a:r>
          <a:r>
            <a:rPr lang="en-US" sz="2000" kern="1200" dirty="0" err="1"/>
            <a:t>bukti-bukti</a:t>
          </a:r>
          <a:r>
            <a:rPr lang="en-US" sz="2000" kern="1200" dirty="0"/>
            <a:t> </a:t>
          </a:r>
          <a:r>
            <a:rPr lang="en-US" sz="2000" kern="1200" dirty="0" err="1"/>
            <a:t>terkait</a:t>
          </a:r>
          <a:r>
            <a:rPr lang="id-ID" sz="2000" kern="1200" dirty="0"/>
            <a:t>, termasuk peninjauan ke unit pelayanan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Road Map RB </a:t>
          </a:r>
          <a:r>
            <a:rPr lang="id-ID" sz="2000" kern="1200" dirty="0"/>
            <a:t>2015 – 2019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Verifikasi</a:t>
          </a:r>
          <a:r>
            <a:rPr lang="en-US" sz="2000" kern="1200" dirty="0"/>
            <a:t> </a:t>
          </a:r>
          <a:r>
            <a:rPr lang="en-US" sz="2000" kern="1200" dirty="0" err="1"/>
            <a:t>hasil</a:t>
          </a:r>
          <a:r>
            <a:rPr lang="en-US" sz="2000" kern="1200" dirty="0"/>
            <a:t> desk </a:t>
          </a:r>
          <a:r>
            <a:rPr lang="en-US" sz="2000" kern="1200" dirty="0" err="1"/>
            <a:t>evaluasi</a:t>
          </a:r>
          <a:r>
            <a:rPr lang="en-US" sz="2000" kern="1200" dirty="0"/>
            <a:t> SAKIP</a:t>
          </a:r>
        </a:p>
      </dsp:txBody>
      <dsp:txXfrm>
        <a:off x="2886458" y="2495878"/>
        <a:ext cx="2544215" cy="2782335"/>
      </dsp:txXfrm>
    </dsp:sp>
    <dsp:sp modelId="{65A3092B-331B-47BD-BCE8-8E437450EC90}">
      <dsp:nvSpPr>
        <dsp:cNvPr id="0" name=""/>
        <dsp:cNvSpPr/>
      </dsp:nvSpPr>
      <dsp:spPr>
        <a:xfrm>
          <a:off x="4343237" y="368421"/>
          <a:ext cx="2821253" cy="2821253"/>
        </a:xfrm>
        <a:prstGeom prst="circularArrow">
          <a:avLst>
            <a:gd name="adj1" fmla="val 2934"/>
            <a:gd name="adj2" fmla="val 359215"/>
            <a:gd name="adj3" fmla="val 19724454"/>
            <a:gd name="adj4" fmla="val 12834691"/>
            <a:gd name="adj5" fmla="val 3423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E96D9-2B83-4417-92D9-B02DD767119A}">
      <dsp:nvSpPr>
        <dsp:cNvPr id="0" name=""/>
        <dsp:cNvSpPr/>
      </dsp:nvSpPr>
      <dsp:spPr>
        <a:xfrm>
          <a:off x="3693649" y="1042074"/>
          <a:ext cx="1927917" cy="618157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latin typeface="Lucida Handwriting" panose="03010101010101010101" pitchFamily="66" charset="0"/>
            </a:rPr>
            <a:t>Evaluasi</a:t>
          </a:r>
          <a:endParaRPr lang="en-US" sz="2100" b="1" kern="1200" dirty="0">
            <a:latin typeface="Lucida Handwriting" panose="03010101010101010101" pitchFamily="66" charset="0"/>
          </a:endParaRPr>
        </a:p>
      </dsp:txBody>
      <dsp:txXfrm>
        <a:off x="3711754" y="1060179"/>
        <a:ext cx="1891707" cy="581947"/>
      </dsp:txXfrm>
    </dsp:sp>
    <dsp:sp modelId="{A5199A4C-B6A8-4782-B3CE-D974F0229B1F}">
      <dsp:nvSpPr>
        <dsp:cNvPr id="0" name=""/>
        <dsp:cNvSpPr/>
      </dsp:nvSpPr>
      <dsp:spPr>
        <a:xfrm>
          <a:off x="5904014" y="1339471"/>
          <a:ext cx="2546622" cy="2314347"/>
        </a:xfrm>
        <a:prstGeom prst="roundRect">
          <a:avLst>
            <a:gd name="adj" fmla="val 10000"/>
          </a:avLst>
        </a:prstGeom>
        <a:solidFill>
          <a:srgbClr val="03ED1F">
            <a:alpha val="89804"/>
          </a:srgbClr>
        </a:solidFill>
        <a:ln w="12700" cap="flat" cmpd="sng" algn="ctr">
          <a:noFill/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Pembahasan</a:t>
          </a:r>
          <a:r>
            <a:rPr lang="en-US" sz="2400" kern="1200" dirty="0">
              <a:solidFill>
                <a:schemeClr val="tx1"/>
              </a:solidFill>
            </a:rPr>
            <a:t> Panel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</a:rPr>
            <a:t>Perbandingan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dengan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Instansi</a:t>
          </a:r>
          <a:r>
            <a:rPr lang="en-US" sz="2400" kern="1200" dirty="0">
              <a:solidFill>
                <a:schemeClr val="tx1"/>
              </a:solidFill>
            </a:rPr>
            <a:t> lain</a:t>
          </a:r>
        </a:p>
      </dsp:txBody>
      <dsp:txXfrm>
        <a:off x="5957274" y="1392731"/>
        <a:ext cx="2440102" cy="1711895"/>
      </dsp:txXfrm>
    </dsp:sp>
    <dsp:sp modelId="{9BCE1A34-3445-4FA9-8A0F-9F10B5DCE6BD}">
      <dsp:nvSpPr>
        <dsp:cNvPr id="0" name=""/>
        <dsp:cNvSpPr/>
      </dsp:nvSpPr>
      <dsp:spPr>
        <a:xfrm rot="1195853">
          <a:off x="7558929" y="2610813"/>
          <a:ext cx="2702796" cy="2702796"/>
        </a:xfrm>
        <a:prstGeom prst="leftCircularArrow">
          <a:avLst>
            <a:gd name="adj1" fmla="val 3063"/>
            <a:gd name="adj2" fmla="val 376094"/>
            <a:gd name="adj3" fmla="val 1993037"/>
            <a:gd name="adj4" fmla="val 8865921"/>
            <a:gd name="adj5" fmla="val 3573"/>
          </a:avLst>
        </a:prstGeom>
        <a:solidFill>
          <a:srgbClr val="1DEF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7AB03-BBBE-4471-8F1A-C754B2D8E49B}">
      <dsp:nvSpPr>
        <dsp:cNvPr id="0" name=""/>
        <dsp:cNvSpPr/>
      </dsp:nvSpPr>
      <dsp:spPr>
        <a:xfrm>
          <a:off x="6612214" y="3400323"/>
          <a:ext cx="1927917" cy="76666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>
              <a:latin typeface="Lucida Handwriting" panose="03010101010101010101" pitchFamily="66" charset="0"/>
            </a:rPr>
            <a:t>Rapat</a:t>
          </a:r>
          <a:r>
            <a:rPr lang="en-US" sz="2100" b="1" kern="1200" dirty="0">
              <a:latin typeface="Lucida Handwriting" panose="03010101010101010101" pitchFamily="66" charset="0"/>
            </a:rPr>
            <a:t> Panel</a:t>
          </a:r>
        </a:p>
      </dsp:txBody>
      <dsp:txXfrm>
        <a:off x="6634669" y="3422778"/>
        <a:ext cx="1883007" cy="721759"/>
      </dsp:txXfrm>
    </dsp:sp>
    <dsp:sp modelId="{6A436AE9-EB9D-4DE7-8010-4289416AF0D3}">
      <dsp:nvSpPr>
        <dsp:cNvPr id="0" name=""/>
        <dsp:cNvSpPr/>
      </dsp:nvSpPr>
      <dsp:spPr>
        <a:xfrm>
          <a:off x="8896955" y="1104063"/>
          <a:ext cx="2682222" cy="334569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Rapat</a:t>
          </a:r>
          <a:r>
            <a:rPr lang="en-US" sz="2200" kern="1200" dirty="0"/>
            <a:t> </a:t>
          </a:r>
          <a:r>
            <a:rPr lang="en-US" sz="2200" kern="1200" dirty="0" err="1"/>
            <a:t>akhir</a:t>
          </a:r>
          <a:r>
            <a:rPr lang="en-US" sz="2200" kern="1200" dirty="0"/>
            <a:t>, </a:t>
          </a:r>
          <a:r>
            <a:rPr lang="en-US" sz="2200" kern="1200" dirty="0" err="1"/>
            <a:t>menyampaikan</a:t>
          </a:r>
          <a:r>
            <a:rPr lang="en-US" sz="2200" kern="1200" dirty="0"/>
            <a:t> </a:t>
          </a:r>
          <a:r>
            <a:rPr lang="en-US" sz="2200" kern="1200" dirty="0" err="1"/>
            <a:t>hasil</a:t>
          </a:r>
          <a:r>
            <a:rPr lang="en-US" sz="2200" kern="1200" dirty="0"/>
            <a:t> </a:t>
          </a:r>
          <a:r>
            <a:rPr lang="en-US" sz="2200" kern="1200" dirty="0" err="1"/>
            <a:t>evaluasi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Panel </a:t>
          </a:r>
          <a:r>
            <a:rPr lang="en-US" sz="2200" kern="1200" dirty="0" err="1"/>
            <a:t>kepada</a:t>
          </a:r>
          <a:r>
            <a:rPr lang="en-US" sz="2200" kern="1200" dirty="0"/>
            <a:t> </a:t>
          </a:r>
          <a:r>
            <a:rPr lang="en-US" sz="2200" kern="1200" dirty="0" err="1"/>
            <a:t>Instansi</a:t>
          </a:r>
          <a:r>
            <a:rPr lang="en-US" sz="2200" kern="1200" dirty="0"/>
            <a:t> </a:t>
          </a:r>
          <a:r>
            <a:rPr lang="en-US" sz="2200" kern="1200" dirty="0" err="1"/>
            <a:t>terkait</a:t>
          </a:r>
          <a:endParaRPr lang="en-US" sz="2200" kern="1200" dirty="0"/>
        </a:p>
      </dsp:txBody>
      <dsp:txXfrm>
        <a:off x="8973949" y="1897993"/>
        <a:ext cx="2528234" cy="2474775"/>
      </dsp:txXfrm>
    </dsp:sp>
    <dsp:sp modelId="{D0BE62CE-567C-4B0C-95AB-44338D42141F}">
      <dsp:nvSpPr>
        <dsp:cNvPr id="0" name=""/>
        <dsp:cNvSpPr/>
      </dsp:nvSpPr>
      <dsp:spPr>
        <a:xfrm>
          <a:off x="9617297" y="727299"/>
          <a:ext cx="1927917" cy="76666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Lucida Handwriting" panose="03010101010101010101" pitchFamily="66" charset="0"/>
            </a:rPr>
            <a:t>Exit Meeting</a:t>
          </a:r>
        </a:p>
      </dsp:txBody>
      <dsp:txXfrm>
        <a:off x="9639752" y="749754"/>
        <a:ext cx="1883007" cy="721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3C4D-7EBB-4108-9F5E-12B1050DF225}">
      <dsp:nvSpPr>
        <dsp:cNvPr id="0" name=""/>
        <dsp:cNvSpPr/>
      </dsp:nvSpPr>
      <dsp:spPr>
        <a:xfrm>
          <a:off x="0" y="177715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JADIKAN REFORM / </a:t>
          </a: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ERUBAHAN MENJADI KEBUTUHAN INSTANSI</a:t>
          </a:r>
          <a:endParaRPr lang="id-ID" sz="1700" kern="1200" dirty="0">
            <a:solidFill>
              <a:srgbClr val="002060"/>
            </a:solidFill>
          </a:endParaRPr>
        </a:p>
      </dsp:txBody>
      <dsp:txXfrm>
        <a:off x="0" y="177715"/>
        <a:ext cx="2539999" cy="1524000"/>
      </dsp:txXfrm>
    </dsp:sp>
    <dsp:sp modelId="{47BF2A75-1412-4067-A2FF-80EB2D0EAE5F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INTEGRASI PELAKSANAAN REFORMASI BIROKRASI DI INTERNAL INSTANSI    </a:t>
          </a:r>
          <a:endParaRPr lang="id-ID" sz="1700" kern="1200" dirty="0">
            <a:solidFill>
              <a:srgbClr val="002060"/>
            </a:solidFill>
          </a:endParaRPr>
        </a:p>
      </dsp:txBody>
      <dsp:txXfrm>
        <a:off x="2794000" y="169333"/>
        <a:ext cx="2539999" cy="1524000"/>
      </dsp:txXfrm>
    </dsp:sp>
    <dsp:sp modelId="{6E803156-5D61-4F4A-9D12-3CFC609E0017}">
      <dsp:nvSpPr>
        <dsp:cNvPr id="0" name=""/>
        <dsp:cNvSpPr/>
      </dsp:nvSpPr>
      <dsp:spPr>
        <a:xfrm>
          <a:off x="2921914" y="1757387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PENERAPAN MANAJEMEN KINERJA</a:t>
          </a:r>
          <a:endParaRPr lang="id-ID" sz="1700" b="1" kern="1200" dirty="0">
            <a:solidFill>
              <a:srgbClr val="002060"/>
            </a:solidFill>
          </a:endParaRPr>
        </a:p>
      </dsp:txBody>
      <dsp:txXfrm>
        <a:off x="2921914" y="1757387"/>
        <a:ext cx="2539999" cy="1524000"/>
      </dsp:txXfrm>
    </dsp:sp>
    <dsp:sp modelId="{5C68A739-0553-45E8-A9FD-B26139E4B522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LAK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UKAN SURVEY SECARA BERKALA DAN MENINDAKLANJUTI KELUHAN PENERIMA LAYANAN</a:t>
          </a:r>
          <a:endParaRPr lang="id-ID" sz="1700" kern="1200" dirty="0">
            <a:solidFill>
              <a:srgbClr val="002060"/>
            </a:solidFill>
          </a:endParaRPr>
        </a:p>
      </dsp:txBody>
      <dsp:txXfrm>
        <a:off x="0" y="1947333"/>
        <a:ext cx="2539999" cy="1524000"/>
      </dsp:txXfrm>
    </dsp:sp>
    <dsp:sp modelId="{5BB3630E-DBA6-45B5-A930-85D1A4ECEA9A}">
      <dsp:nvSpPr>
        <dsp:cNvPr id="0" name=""/>
        <dsp:cNvSpPr/>
      </dsp:nvSpPr>
      <dsp:spPr>
        <a:xfrm>
          <a:off x="5559221" y="140570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LAKUKAN TINDAK LANJUT TERHADAP SELURUH REK</a:t>
          </a: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ASI 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PERBAIKAN </a:t>
          </a:r>
          <a:endParaRPr lang="id-ID" sz="1700" kern="1200" dirty="0">
            <a:solidFill>
              <a:srgbClr val="002060"/>
            </a:solidFill>
          </a:endParaRPr>
        </a:p>
      </dsp:txBody>
      <dsp:txXfrm>
        <a:off x="5559221" y="140570"/>
        <a:ext cx="2539999" cy="1524000"/>
      </dsp:txXfrm>
    </dsp:sp>
    <dsp:sp modelId="{6A2EA5C6-5BC8-4F11-B3D9-4C158CDB275B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PERLU MEMBUKTIKAN </a:t>
          </a:r>
          <a:r>
            <a:rPr lang="en-US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ERUBAHAN YANG TERJADI SETELAH REFORM </a:t>
          </a:r>
          <a:r>
            <a:rPr lang="en-GB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(BEFORE AND AFTER REFORM)</a:t>
          </a:r>
          <a:endParaRPr lang="id-ID" sz="1700" kern="1200" dirty="0">
            <a:solidFill>
              <a:srgbClr val="002060"/>
            </a:solidFill>
          </a:endParaRPr>
        </a:p>
      </dsp:txBody>
      <dsp:txXfrm>
        <a:off x="5587999" y="1947333"/>
        <a:ext cx="2539999" cy="1524000"/>
      </dsp:txXfrm>
    </dsp:sp>
    <dsp:sp modelId="{8A6BAC0F-13A2-4622-A07C-190EC006065F}">
      <dsp:nvSpPr>
        <dsp:cNvPr id="0" name=""/>
        <dsp:cNvSpPr/>
      </dsp:nvSpPr>
      <dsp:spPr>
        <a:xfrm>
          <a:off x="0" y="3624658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INOVASI PELAYANAN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ID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24658"/>
        <a:ext cx="2539999" cy="1524000"/>
      </dsp:txXfrm>
    </dsp:sp>
    <dsp:sp modelId="{B3A00D28-7525-4A8E-BD6D-1AC96BAD1AE4}">
      <dsp:nvSpPr>
        <dsp:cNvPr id="0" name=""/>
        <dsp:cNvSpPr/>
      </dsp:nvSpPr>
      <dsp:spPr>
        <a:xfrm>
          <a:off x="2871622" y="3516301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STRATEGI KOMUNIKASI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DENGAN MEMBANGUN</a:t>
          </a:r>
          <a:r>
            <a:rPr lang="id-ID" sz="17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MANAJEMEN MEDIA </a:t>
          </a:r>
          <a:endParaRPr lang="en-ID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622" y="3516301"/>
        <a:ext cx="2539999" cy="1524000"/>
      </dsp:txXfrm>
    </dsp:sp>
    <dsp:sp modelId="{175889B5-9610-45BA-BEF6-629928229160}">
      <dsp:nvSpPr>
        <dsp:cNvPr id="0" name=""/>
        <dsp:cNvSpPr/>
      </dsp:nvSpPr>
      <dsp:spPr>
        <a:xfrm>
          <a:off x="5579592" y="3516301"/>
          <a:ext cx="2539999" cy="15240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PENGENDALIAN PELAKSANAAN REFORMASI BIROKRASI  </a:t>
          </a:r>
          <a:endParaRPr lang="en-ID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9592" y="3516301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GB" smtClean="0"/>
              <a:t>21/07/2020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GB" smtClean="0"/>
              <a:t>21/07/2020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CC333-C5DD-4B3B-87E3-30FE2F88A054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Kementerian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Pendayagunaan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Aparatur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Negara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Birokrasi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masih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mendorong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penguatan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Akuntabilitas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Akuntabilitas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Pemerintah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(SAKIP) di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kementerian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lembaga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pemerintah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daerah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Hal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kesempatan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peningkatan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efektivitas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efisiensi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pemerintah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menjamin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APBN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tepat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Hasil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SAKIP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menciptakan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pemanfaatan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anggaran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efisien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CC333-C5DD-4B3B-87E3-30FE2F88A054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426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CC333-C5DD-4B3B-87E3-30FE2F88A054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9B19DDC-D78C-445C-95CC-541975C4D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5B0A15C-4F41-4D7C-809D-5C50045ED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id-ID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D1DF187-B607-4E2E-AEC2-ED1066FA1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EB2926-1CC3-4EE0-AFDA-55EB68C0751A}" type="slidenum">
              <a:rPr lang="en-ID" altLang="id-ID" smtClean="0"/>
              <a:pPr/>
              <a:t>23</a:t>
            </a:fld>
            <a:endParaRPr lang="en-ID" altLang="id-ID"/>
          </a:p>
        </p:txBody>
      </p:sp>
    </p:spTree>
    <p:extLst>
      <p:ext uri="{BB962C8B-B14F-4D97-AF65-F5344CB8AC3E}">
        <p14:creationId xmlns:p14="http://schemas.microsoft.com/office/powerpoint/2010/main" val="7581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>
            <a:spLocks noChangeArrowheads="1"/>
          </p:cNvSpPr>
          <p:nvPr userDrawn="1"/>
        </p:nvSpPr>
        <p:spPr bwMode="auto">
          <a:xfrm>
            <a:off x="10769600" y="0"/>
            <a:ext cx="812800" cy="890588"/>
          </a:xfrm>
          <a:prstGeom prst="foldedCorner">
            <a:avLst>
              <a:gd name="adj" fmla="val 16667"/>
            </a:avLst>
          </a:prstGeom>
          <a:solidFill>
            <a:srgbClr val="BF4D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ea typeface="MS PGothic" charset="0"/>
              <a:cs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25400">
            <a:solidFill>
              <a:srgbClr val="BF4D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79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10261600" cy="762001"/>
          </a:xfrm>
          <a:noFill/>
        </p:spPr>
        <p:txBody>
          <a:bodyPr>
            <a:normAutofit/>
          </a:bodyPr>
          <a:lstStyle>
            <a:lvl1pPr algn="l">
              <a:defRPr sz="3200" b="1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769600" y="304800"/>
            <a:ext cx="812800" cy="381000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A1455A-1174-4134-A4F9-D4D5CAFC45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9981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B8174-92EA-43DB-A431-A2D54BEC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FD971-8958-4ACD-AC37-CE5428E21651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1F9E1-AECF-4138-974E-5E0BE3B4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B3226-55FF-4EDE-A03D-9FBC68D8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70BD-B5BD-46A6-AE4A-875E7E4979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06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7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7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09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367F-FABC-49CB-92B3-C6492CB0A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B1406-3A18-4713-B3FF-E6F2361C8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EE29-4AE7-4D15-B5CF-D4AC641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0115-51D4-43D8-8CED-44FA8F23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789C6-411C-4207-9403-ECE886DC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7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5B94-A144-48BB-B068-D26BAC6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FEEF-DE64-4165-BD34-74884087C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5E32-5340-4783-AE9F-EF7BCB3A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5290-0376-44DC-BCCC-266E8B6A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CA5C-FC58-4D6D-8C9E-A6B42953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4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CB63-2063-4AC8-8BD0-C270DC4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01FD9-3D94-452D-906D-6C4B830A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724A-94E3-4F84-842E-F2F8E21F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639F2-EBBF-46AF-9B5C-5FA809F0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2A8B-9192-46D0-9DDE-DC999683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8B81-851E-4A21-8C01-E91F80E7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C433-BF9C-4AC4-9620-54ACD2338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9AA94-6AAE-47D2-B3FE-787DC0C43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2702-8D7E-4996-80EF-CFCA9A2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F046D-B0D5-412A-BB84-B4BF1A7B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C3CC1-0833-4F37-BEF8-006A0B27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961F-44A3-4B59-869F-26C55EBB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213F-6C82-404F-AB4F-E6A74368C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0CC01-0B4E-4EFA-826D-54FFAB61B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1A44D-C32C-4983-8B2C-00B58AFAA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91637-1893-408D-8FAE-00BAE6803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B9A72-CF29-4250-BFE4-71A840E4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DB5E9-7CA3-4634-B197-C9A34801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E162A-7D05-4686-A7A4-3D944817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7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4AAB-5364-4C79-8D9B-21C7B9DB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7319B-03D0-458E-83B4-FEE03143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5831D-DA04-4B43-ACD8-D61CE256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73F14-93B8-498B-93F8-D27AEA7E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B482A-55A9-4539-9FA9-35426A91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3B274-BDF0-40BE-99A5-A076BD3D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D4423-7C6F-4DBB-85A4-8FC4D76F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B41D-472F-4BFB-9F78-2651BB4D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1FDA-6F74-45AA-8027-D56B046C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1B1D2-8DD2-4422-994C-A7211E557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5A0C-133B-4D1B-BEE2-4268139E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78DF3-DB0E-47A4-8EDC-E641101A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FC9DD-39CC-432F-9B31-C360548C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6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B632-E6CD-428B-8345-1E11F909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CCDAF-0F98-42F6-BCC4-47D222F87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7CB78-4AF2-4E7A-8D54-F5B83A23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C659B-BFBB-427E-8E1B-8E398DF5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AF3DE-3F6A-4D56-B65A-F27F829C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34F0C-30BA-4942-BC2D-069CA760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A748-67A8-4B78-91F1-DC24B522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66D5D-62E3-4692-82BA-6B1297976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0F1D-D440-47BD-BE09-C689C05D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CCC3-8054-4708-8623-5A88176B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3EC8-D44B-45E9-AD68-6D287B76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7E52A-4782-48D5-BA42-371C5EA51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04BFC-25C7-439E-834F-34A7AD739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8A56-7CE7-4C15-A8C6-92E9726B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197CE-97EE-47E4-A3D3-6EB96458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C70B-73DC-4835-AE28-C262B1D2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8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7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7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04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9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69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9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28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26F1-A358-4594-A6C2-6D234A20DB61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21/07/2020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2112" y="6356355"/>
            <a:ext cx="2743200" cy="365125"/>
          </a:xfrm>
        </p:spPr>
        <p:txBody>
          <a:bodyPr/>
          <a:lstStyle/>
          <a:p>
            <a:fld id="{41D374FB-A32D-EE41-82D6-B13E1A771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-1864" y="1"/>
            <a:ext cx="12193864" cy="6858000"/>
          </a:xfrm>
          <a:prstGeom prst="roundRect">
            <a:avLst>
              <a:gd name="adj" fmla="val 1397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8" descr="D:\Presidential Transition Team\091023 Sidang Kabient ke-1\garuda_pacasila.png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620" y="201119"/>
            <a:ext cx="308041" cy="3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339" y="137321"/>
            <a:ext cx="300763" cy="4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16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0166-DE75-460E-8098-F65320E48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98454-29C3-41A6-9A21-0020A2535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9EE5-8EF8-4163-9A09-8FA79FE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2F2F-0420-492E-8966-8CA31D92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A9AF7-84D3-4AF8-B5BC-9C48FB0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5EA8E-FACA-418C-9FA7-3F555511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1A5E-D01A-400E-9B2D-C610ED8C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B26ED-4F1C-4CCA-AD48-5BFED4E1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8EF1F-2896-4D7D-8327-7FF519E8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077F2-2EBC-4AF5-A035-19ECC873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76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2FDB-40AC-462F-B5A7-155EFB0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7F443-F1C1-4788-A5B7-B43F9B82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532B-9713-4F2E-909E-9E17FBAD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F471B-68FB-4AAB-BBA4-F31FF861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A07B-5886-4CE6-9A5E-9386262B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4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4EB7-89DD-43E1-B267-32DF7129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0A230-0112-414E-8737-E9A236614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D43C-C4D8-45CA-8BA2-914DBBE3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1E714-BC83-42D3-B957-BFA5CC64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ABD3B-23E1-4187-AB7D-1F7F74DA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242FF-1588-451F-9313-873C9B1A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32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89E1-BDA3-4085-8C6B-45371957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0AE2C-B75C-4F04-93AF-66EAA9BDE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D9091-4C3D-4E15-BEAB-445E03008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BA89-0EAB-4B3A-97AA-CDB8179CD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859FC-6464-4383-A5C1-4EE00AA29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CD182-5550-43E5-9598-C64B1D6C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0D395-87AE-436D-8198-486904B8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68E15-D021-4AC0-95AE-84561B5E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55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97A5-A592-47AA-93B8-A2977CD3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22BBE-2443-403F-9D7A-AC0DDF97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A1938-5EAD-408F-B92A-8FF3683B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A1994-DFC6-4D5F-AA22-722D8AEA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8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A80A7-342A-48EA-A56D-DF643E94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7D9D1-A967-4AB0-B27F-FFAF6586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F84ED-A375-4770-B242-AFBD0741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4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DE64-D70E-4B83-8CC9-BC9074AB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F359-828F-447C-B852-720E97E6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B7F4F-40AF-4874-98EE-41D92D690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3AB70-567E-44C3-94D5-97E7C9D6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1A666-C0E2-4E33-B212-B3C479C8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8909-E615-4921-AB20-9E1EC83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0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0D36-DF06-4378-BF37-6E769EC5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4AAAB-CD12-4C32-B3A8-73F5C9172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22DBC-8DF4-41A3-99C2-36937902F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7D93D-450E-45F9-8354-27338449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732D7-6E6F-4D7B-85D4-4A229751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89D7A-B3CD-4CD9-8132-635AD47F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6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3127-A22C-40BE-B762-228AD04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5FAC9-855A-48E2-8FF6-CFE1D0A6C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60B4-3D80-48A6-AA5F-AD2F86B2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1046-565F-4454-A8F8-8077CA05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710BA-5939-4F5D-B8AC-2FB2F14D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01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65F71-B048-4BB0-8F01-A5B7C9ABB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F3BB1-1828-47DE-8970-4A2820321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E877C-1C7E-463D-8863-6AFBEE3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CD200-F04E-41E7-8170-0E7350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AB3A-9009-4996-BB85-D770C796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76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65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0494"/>
            <a:ext cx="10980413" cy="4934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2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7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5" y="1251146"/>
            <a:ext cx="6615675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1" y="504421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1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1" y="2526124"/>
            <a:ext cx="3801967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defRPr lang="en-US" sz="105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900"/>
              </a:spcBef>
              <a:spcAft>
                <a:spcPts val="900"/>
              </a:spcAft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4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">
  <p:cSld name="16">
    <p:bg>
      <p:bgPr>
        <a:solidFill>
          <a:srgbClr val="FFFFFF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36"/>
          <p:cNvGrpSpPr/>
          <p:nvPr/>
        </p:nvGrpSpPr>
        <p:grpSpPr>
          <a:xfrm>
            <a:off x="2" y="406862"/>
            <a:ext cx="12191999" cy="6451138"/>
            <a:chOff x="756175" y="4597400"/>
            <a:chExt cx="2450575" cy="1296670"/>
          </a:xfrm>
        </p:grpSpPr>
        <p:sp>
          <p:nvSpPr>
            <p:cNvPr id="1370" name="Google Shape;1370;p36"/>
            <p:cNvSpPr/>
            <p:nvPr/>
          </p:nvSpPr>
          <p:spPr>
            <a:xfrm>
              <a:off x="2171700" y="4597400"/>
              <a:ext cx="487681" cy="2247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375" y="21600"/>
                  </a:moveTo>
                  <a:cubicBezTo>
                    <a:pt x="21262" y="21600"/>
                    <a:pt x="21150" y="21356"/>
                    <a:pt x="21150" y="21112"/>
                  </a:cubicBezTo>
                  <a:cubicBezTo>
                    <a:pt x="21150" y="10007"/>
                    <a:pt x="16988" y="976"/>
                    <a:pt x="11869" y="976"/>
                  </a:cubicBezTo>
                  <a:lnTo>
                    <a:pt x="225" y="976"/>
                  </a:lnTo>
                  <a:cubicBezTo>
                    <a:pt x="112" y="976"/>
                    <a:pt x="0" y="732"/>
                    <a:pt x="0" y="488"/>
                  </a:cubicBezTo>
                  <a:cubicBezTo>
                    <a:pt x="0" y="244"/>
                    <a:pt x="112" y="0"/>
                    <a:pt x="225" y="0"/>
                  </a:cubicBezTo>
                  <a:cubicBezTo>
                    <a:pt x="281" y="0"/>
                    <a:pt x="394" y="0"/>
                    <a:pt x="506" y="0"/>
                  </a:cubicBezTo>
                  <a:lnTo>
                    <a:pt x="11925" y="0"/>
                  </a:lnTo>
                  <a:cubicBezTo>
                    <a:pt x="17269" y="0"/>
                    <a:pt x="21600" y="9397"/>
                    <a:pt x="21600" y="20990"/>
                  </a:cubicBezTo>
                  <a:cubicBezTo>
                    <a:pt x="21600" y="21356"/>
                    <a:pt x="21488" y="21600"/>
                    <a:pt x="21375" y="21600"/>
                  </a:cubicBezTo>
                  <a:close/>
                </a:path>
              </a:pathLst>
            </a:custGeom>
            <a:solidFill>
              <a:srgbClr val="E6E7E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2730499" y="4838700"/>
              <a:ext cx="223859" cy="224791"/>
            </a:xfrm>
            <a:custGeom>
              <a:avLst/>
              <a:gdLst/>
              <a:ahLst/>
              <a:cxnLst/>
              <a:rect l="l" t="t" r="r" b="b"/>
              <a:pathLst>
                <a:path w="21510" h="21600" extrusionOk="0">
                  <a:moveTo>
                    <a:pt x="21112" y="21600"/>
                  </a:moveTo>
                  <a:cubicBezTo>
                    <a:pt x="20868" y="21600"/>
                    <a:pt x="20624" y="21356"/>
                    <a:pt x="20624" y="21112"/>
                  </a:cubicBezTo>
                  <a:cubicBezTo>
                    <a:pt x="20624" y="10007"/>
                    <a:pt x="11593" y="976"/>
                    <a:pt x="488" y="976"/>
                  </a:cubicBezTo>
                  <a:cubicBezTo>
                    <a:pt x="244" y="976"/>
                    <a:pt x="0" y="732"/>
                    <a:pt x="0" y="488"/>
                  </a:cubicBezTo>
                  <a:cubicBezTo>
                    <a:pt x="0" y="244"/>
                    <a:pt x="244" y="0"/>
                    <a:pt x="488" y="0"/>
                  </a:cubicBezTo>
                  <a:cubicBezTo>
                    <a:pt x="12081" y="0"/>
                    <a:pt x="21478" y="9397"/>
                    <a:pt x="21478" y="20990"/>
                  </a:cubicBezTo>
                  <a:cubicBezTo>
                    <a:pt x="21600" y="21356"/>
                    <a:pt x="21356" y="21600"/>
                    <a:pt x="21112" y="21600"/>
                  </a:cubicBezTo>
                  <a:close/>
                </a:path>
              </a:pathLst>
            </a:custGeom>
            <a:solidFill>
              <a:srgbClr val="E6E7E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2133600" y="5575299"/>
              <a:ext cx="689293" cy="252731"/>
            </a:xfrm>
            <a:custGeom>
              <a:avLst/>
              <a:gdLst/>
              <a:ahLst/>
              <a:cxnLst/>
              <a:rect l="l" t="t" r="r" b="b"/>
              <a:pathLst>
                <a:path w="21590" h="21600" extrusionOk="0">
                  <a:moveTo>
                    <a:pt x="149" y="21600"/>
                  </a:moveTo>
                  <a:cubicBezTo>
                    <a:pt x="109" y="21600"/>
                    <a:pt x="70" y="21600"/>
                    <a:pt x="30" y="21491"/>
                  </a:cubicBezTo>
                  <a:cubicBezTo>
                    <a:pt x="-10" y="21383"/>
                    <a:pt x="-10" y="21057"/>
                    <a:pt x="30" y="20949"/>
                  </a:cubicBezTo>
                  <a:cubicBezTo>
                    <a:pt x="626" y="19321"/>
                    <a:pt x="1462" y="18344"/>
                    <a:pt x="2297" y="18344"/>
                  </a:cubicBezTo>
                  <a:lnTo>
                    <a:pt x="14708" y="18344"/>
                  </a:lnTo>
                  <a:cubicBezTo>
                    <a:pt x="18328" y="18344"/>
                    <a:pt x="21272" y="10312"/>
                    <a:pt x="21272" y="434"/>
                  </a:cubicBezTo>
                  <a:cubicBezTo>
                    <a:pt x="21272" y="217"/>
                    <a:pt x="21351" y="0"/>
                    <a:pt x="21431" y="0"/>
                  </a:cubicBezTo>
                  <a:cubicBezTo>
                    <a:pt x="21510" y="0"/>
                    <a:pt x="21590" y="217"/>
                    <a:pt x="21590" y="434"/>
                  </a:cubicBezTo>
                  <a:cubicBezTo>
                    <a:pt x="21590" y="10746"/>
                    <a:pt x="18527" y="19104"/>
                    <a:pt x="14748" y="19104"/>
                  </a:cubicBezTo>
                  <a:lnTo>
                    <a:pt x="2337" y="19104"/>
                  </a:lnTo>
                  <a:cubicBezTo>
                    <a:pt x="1541" y="19104"/>
                    <a:pt x="825" y="19972"/>
                    <a:pt x="268" y="21491"/>
                  </a:cubicBezTo>
                  <a:cubicBezTo>
                    <a:pt x="229" y="21491"/>
                    <a:pt x="189" y="21600"/>
                    <a:pt x="149" y="21600"/>
                  </a:cubicBezTo>
                  <a:close/>
                </a:path>
              </a:pathLst>
            </a:custGeom>
            <a:solidFill>
              <a:srgbClr val="E6E7E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812800" y="5257799"/>
              <a:ext cx="1019493" cy="464821"/>
            </a:xfrm>
            <a:custGeom>
              <a:avLst/>
              <a:gdLst/>
              <a:ahLst/>
              <a:cxnLst/>
              <a:rect l="l" t="t" r="r" b="b"/>
              <a:pathLst>
                <a:path w="21593" h="21600" extrusionOk="0">
                  <a:moveTo>
                    <a:pt x="21519" y="21600"/>
                  </a:moveTo>
                  <a:cubicBezTo>
                    <a:pt x="21492" y="21600"/>
                    <a:pt x="21466" y="21600"/>
                    <a:pt x="21439" y="21541"/>
                  </a:cubicBezTo>
                  <a:cubicBezTo>
                    <a:pt x="21089" y="20774"/>
                    <a:pt x="20632" y="20361"/>
                    <a:pt x="20121" y="20361"/>
                  </a:cubicBezTo>
                  <a:lnTo>
                    <a:pt x="4627" y="20361"/>
                  </a:lnTo>
                  <a:cubicBezTo>
                    <a:pt x="3389" y="20361"/>
                    <a:pt x="2206" y="19298"/>
                    <a:pt x="1345" y="17351"/>
                  </a:cubicBezTo>
                  <a:cubicBezTo>
                    <a:pt x="484" y="15403"/>
                    <a:pt x="0" y="12866"/>
                    <a:pt x="0" y="10092"/>
                  </a:cubicBezTo>
                  <a:cubicBezTo>
                    <a:pt x="27" y="4544"/>
                    <a:pt x="2125" y="0"/>
                    <a:pt x="4680" y="0"/>
                  </a:cubicBezTo>
                  <a:cubicBezTo>
                    <a:pt x="4734" y="0"/>
                    <a:pt x="4788" y="118"/>
                    <a:pt x="4788" y="236"/>
                  </a:cubicBezTo>
                  <a:cubicBezTo>
                    <a:pt x="4788" y="354"/>
                    <a:pt x="4734" y="472"/>
                    <a:pt x="4680" y="472"/>
                  </a:cubicBezTo>
                  <a:cubicBezTo>
                    <a:pt x="2233" y="472"/>
                    <a:pt x="215" y="4780"/>
                    <a:pt x="188" y="10151"/>
                  </a:cubicBezTo>
                  <a:cubicBezTo>
                    <a:pt x="188" y="12748"/>
                    <a:pt x="646" y="15226"/>
                    <a:pt x="1479" y="17056"/>
                  </a:cubicBezTo>
                  <a:cubicBezTo>
                    <a:pt x="2313" y="18885"/>
                    <a:pt x="3443" y="19948"/>
                    <a:pt x="4627" y="19948"/>
                  </a:cubicBezTo>
                  <a:lnTo>
                    <a:pt x="20121" y="19948"/>
                  </a:lnTo>
                  <a:cubicBezTo>
                    <a:pt x="20659" y="19948"/>
                    <a:pt x="21197" y="20420"/>
                    <a:pt x="21573" y="21246"/>
                  </a:cubicBezTo>
                  <a:cubicBezTo>
                    <a:pt x="21600" y="21305"/>
                    <a:pt x="21600" y="21482"/>
                    <a:pt x="21573" y="21541"/>
                  </a:cubicBezTo>
                  <a:cubicBezTo>
                    <a:pt x="21573" y="21541"/>
                    <a:pt x="21546" y="21600"/>
                    <a:pt x="21519" y="21600"/>
                  </a:cubicBezTo>
                  <a:close/>
                </a:path>
              </a:pathLst>
            </a:custGeom>
            <a:solidFill>
              <a:srgbClr val="E6E7E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1981200" y="4660899"/>
              <a:ext cx="621030" cy="4356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123" y="0"/>
                  </a:moveTo>
                  <a:lnTo>
                    <a:pt x="7156" y="0"/>
                  </a:lnTo>
                  <a:cubicBezTo>
                    <a:pt x="7112" y="0"/>
                    <a:pt x="7067" y="0"/>
                    <a:pt x="7023" y="0"/>
                  </a:cubicBezTo>
                  <a:cubicBezTo>
                    <a:pt x="3136" y="126"/>
                    <a:pt x="0" y="5101"/>
                    <a:pt x="0" y="11272"/>
                  </a:cubicBezTo>
                  <a:cubicBezTo>
                    <a:pt x="0" y="11272"/>
                    <a:pt x="0" y="11272"/>
                    <a:pt x="0" y="11272"/>
                  </a:cubicBezTo>
                  <a:lnTo>
                    <a:pt x="0" y="15555"/>
                  </a:lnTo>
                  <a:lnTo>
                    <a:pt x="0" y="21600"/>
                  </a:lnTo>
                  <a:lnTo>
                    <a:pt x="4240" y="15555"/>
                  </a:lnTo>
                  <a:lnTo>
                    <a:pt x="7730" y="15555"/>
                  </a:lnTo>
                  <a:lnTo>
                    <a:pt x="16123" y="15555"/>
                  </a:lnTo>
                  <a:cubicBezTo>
                    <a:pt x="19126" y="15555"/>
                    <a:pt x="21600" y="12091"/>
                    <a:pt x="21600" y="7746"/>
                  </a:cubicBezTo>
                  <a:lnTo>
                    <a:pt x="21600" y="7746"/>
                  </a:lnTo>
                  <a:cubicBezTo>
                    <a:pt x="21600" y="3527"/>
                    <a:pt x="19126" y="0"/>
                    <a:pt x="16123" y="0"/>
                  </a:cubicBezTo>
                  <a:close/>
                </a:path>
              </a:pathLst>
            </a:custGeom>
            <a:solidFill>
              <a:srgbClr val="8A9EA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1974325" y="4902200"/>
              <a:ext cx="918210" cy="489175"/>
            </a:xfrm>
            <a:custGeom>
              <a:avLst/>
              <a:gdLst/>
              <a:ahLst/>
              <a:cxnLst/>
              <a:rect l="l" t="t" r="r" b="b"/>
              <a:pathLst>
                <a:path w="21600" h="23839" extrusionOk="0">
                  <a:moveTo>
                    <a:pt x="17895" y="0"/>
                  </a:moveTo>
                  <a:lnTo>
                    <a:pt x="4840" y="0"/>
                  </a:lnTo>
                  <a:lnTo>
                    <a:pt x="4750" y="0"/>
                  </a:lnTo>
                  <a:cubicBezTo>
                    <a:pt x="2121" y="124"/>
                    <a:pt x="0" y="5013"/>
                    <a:pt x="0" y="11079"/>
                  </a:cubicBezTo>
                  <a:lnTo>
                    <a:pt x="0" y="11079"/>
                  </a:lnTo>
                  <a:lnTo>
                    <a:pt x="0" y="15287"/>
                  </a:lnTo>
                  <a:cubicBezTo>
                    <a:pt x="9" y="18138"/>
                    <a:pt x="19" y="20988"/>
                    <a:pt x="28" y="23839"/>
                  </a:cubicBezTo>
                  <a:lnTo>
                    <a:pt x="3047" y="15287"/>
                  </a:lnTo>
                  <a:lnTo>
                    <a:pt x="17895" y="15287"/>
                  </a:lnTo>
                  <a:cubicBezTo>
                    <a:pt x="19927" y="15287"/>
                    <a:pt x="21600" y="11883"/>
                    <a:pt x="21600" y="7613"/>
                  </a:cubicBezTo>
                  <a:lnTo>
                    <a:pt x="21600" y="7613"/>
                  </a:lnTo>
                  <a:cubicBezTo>
                    <a:pt x="21600" y="3404"/>
                    <a:pt x="19957" y="0"/>
                    <a:pt x="17895" y="0"/>
                  </a:cubicBezTo>
                  <a:close/>
                </a:path>
              </a:pathLst>
            </a:custGeom>
            <a:solidFill>
              <a:srgbClr val="FDD999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1980008" y="5144423"/>
              <a:ext cx="1226742" cy="517576"/>
            </a:xfrm>
            <a:custGeom>
              <a:avLst/>
              <a:gdLst/>
              <a:ahLst/>
              <a:cxnLst/>
              <a:rect l="l" t="t" r="r" b="b"/>
              <a:pathLst>
                <a:path w="21621" h="22659" extrusionOk="0">
                  <a:moveTo>
                    <a:pt x="21599" y="0"/>
                  </a:moveTo>
                  <a:lnTo>
                    <a:pt x="3647" y="0"/>
                  </a:lnTo>
                  <a:lnTo>
                    <a:pt x="3580" y="0"/>
                  </a:lnTo>
                  <a:cubicBezTo>
                    <a:pt x="1610" y="116"/>
                    <a:pt x="21" y="4716"/>
                    <a:pt x="21" y="10422"/>
                  </a:cubicBezTo>
                  <a:lnTo>
                    <a:pt x="21" y="10422"/>
                  </a:lnTo>
                  <a:lnTo>
                    <a:pt x="21" y="14381"/>
                  </a:lnTo>
                  <a:cubicBezTo>
                    <a:pt x="14" y="17140"/>
                    <a:pt x="7" y="19900"/>
                    <a:pt x="0" y="22659"/>
                  </a:cubicBezTo>
                  <a:lnTo>
                    <a:pt x="2797" y="14381"/>
                  </a:lnTo>
                  <a:lnTo>
                    <a:pt x="21621" y="14381"/>
                  </a:lnTo>
                  <a:lnTo>
                    <a:pt x="21621" y="0"/>
                  </a:lnTo>
                  <a:lnTo>
                    <a:pt x="21599" y="0"/>
                  </a:lnTo>
                  <a:close/>
                </a:path>
              </a:pathLst>
            </a:custGeom>
            <a:solidFill>
              <a:srgbClr val="F6BB3C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756175" y="4775200"/>
              <a:ext cx="1225550" cy="4838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148"/>
                  </a:moveTo>
                  <a:cubicBezTo>
                    <a:pt x="21600" y="4592"/>
                    <a:pt x="20011" y="113"/>
                    <a:pt x="18041" y="0"/>
                  </a:cubicBezTo>
                  <a:cubicBezTo>
                    <a:pt x="18019" y="0"/>
                    <a:pt x="17996" y="0"/>
                    <a:pt x="17974" y="0"/>
                  </a:cubicBezTo>
                  <a:lnTo>
                    <a:pt x="0" y="0"/>
                  </a:lnTo>
                  <a:lnTo>
                    <a:pt x="0" y="14003"/>
                  </a:lnTo>
                  <a:lnTo>
                    <a:pt x="17683" y="14003"/>
                  </a:lnTo>
                  <a:lnTo>
                    <a:pt x="19474" y="14003"/>
                  </a:lnTo>
                  <a:lnTo>
                    <a:pt x="21600" y="21600"/>
                  </a:lnTo>
                  <a:lnTo>
                    <a:pt x="21600" y="14003"/>
                  </a:lnTo>
                  <a:lnTo>
                    <a:pt x="21600" y="10148"/>
                  </a:lnTo>
                  <a:cubicBezTo>
                    <a:pt x="21600" y="10148"/>
                    <a:pt x="21600" y="10148"/>
                    <a:pt x="21600" y="10148"/>
                  </a:cubicBezTo>
                  <a:close/>
                </a:path>
              </a:pathLst>
            </a:custGeom>
            <a:solidFill>
              <a:srgbClr val="F6BB3C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1168400" y="5029200"/>
              <a:ext cx="812800" cy="5130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9570"/>
                  </a:moveTo>
                  <a:cubicBezTo>
                    <a:pt x="21600" y="4331"/>
                    <a:pt x="19204" y="107"/>
                    <a:pt x="16234" y="0"/>
                  </a:cubicBezTo>
                  <a:cubicBezTo>
                    <a:pt x="16200" y="0"/>
                    <a:pt x="16166" y="0"/>
                    <a:pt x="16132" y="0"/>
                  </a:cubicBezTo>
                  <a:lnTo>
                    <a:pt x="4185" y="0"/>
                  </a:lnTo>
                  <a:cubicBezTo>
                    <a:pt x="1890" y="0"/>
                    <a:pt x="0" y="2941"/>
                    <a:pt x="0" y="6630"/>
                  </a:cubicBezTo>
                  <a:cubicBezTo>
                    <a:pt x="0" y="10319"/>
                    <a:pt x="1856" y="13259"/>
                    <a:pt x="4185" y="13259"/>
                  </a:cubicBezTo>
                  <a:lnTo>
                    <a:pt x="15727" y="13259"/>
                  </a:lnTo>
                  <a:lnTo>
                    <a:pt x="17786" y="13259"/>
                  </a:lnTo>
                  <a:lnTo>
                    <a:pt x="21600" y="21600"/>
                  </a:lnTo>
                  <a:lnTo>
                    <a:pt x="21600" y="13259"/>
                  </a:lnTo>
                  <a:lnTo>
                    <a:pt x="21600" y="9570"/>
                  </a:lnTo>
                  <a:cubicBezTo>
                    <a:pt x="21600" y="9570"/>
                    <a:pt x="21600" y="9570"/>
                    <a:pt x="21600" y="9570"/>
                  </a:cubicBezTo>
                  <a:close/>
                </a:path>
              </a:pathLst>
            </a:custGeom>
            <a:solidFill>
              <a:srgbClr val="00435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871143" y="5321299"/>
              <a:ext cx="1111268" cy="474981"/>
            </a:xfrm>
            <a:custGeom>
              <a:avLst/>
              <a:gdLst/>
              <a:ahLst/>
              <a:cxnLst/>
              <a:rect l="l" t="t" r="r" b="b"/>
              <a:pathLst>
                <a:path w="21576" h="21600" extrusionOk="0">
                  <a:moveTo>
                    <a:pt x="21576" y="21600"/>
                  </a:moveTo>
                  <a:cubicBezTo>
                    <a:pt x="21568" y="17846"/>
                    <a:pt x="21559" y="14092"/>
                    <a:pt x="21551" y="10338"/>
                  </a:cubicBezTo>
                  <a:cubicBezTo>
                    <a:pt x="21551" y="4678"/>
                    <a:pt x="19801" y="115"/>
                    <a:pt x="17631" y="0"/>
                  </a:cubicBezTo>
                  <a:lnTo>
                    <a:pt x="17557" y="0"/>
                  </a:lnTo>
                  <a:lnTo>
                    <a:pt x="3083" y="0"/>
                  </a:lnTo>
                  <a:cubicBezTo>
                    <a:pt x="1406" y="0"/>
                    <a:pt x="1" y="3176"/>
                    <a:pt x="1" y="7104"/>
                  </a:cubicBezTo>
                  <a:cubicBezTo>
                    <a:pt x="-24" y="11089"/>
                    <a:pt x="1357" y="14323"/>
                    <a:pt x="3058" y="14323"/>
                  </a:cubicBezTo>
                  <a:lnTo>
                    <a:pt x="17261" y="14323"/>
                  </a:lnTo>
                  <a:lnTo>
                    <a:pt x="17261" y="14323"/>
                  </a:lnTo>
                  <a:cubicBezTo>
                    <a:pt x="18025" y="14323"/>
                    <a:pt x="18765" y="15016"/>
                    <a:pt x="19308" y="16287"/>
                  </a:cubicBezTo>
                  <a:lnTo>
                    <a:pt x="21576" y="21600"/>
                  </a:lnTo>
                  <a:close/>
                </a:path>
              </a:pathLst>
            </a:custGeom>
            <a:solidFill>
              <a:srgbClr val="8A9EA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1980493" y="5422899"/>
              <a:ext cx="774701" cy="4711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209" y="0"/>
                  </a:moveTo>
                  <a:lnTo>
                    <a:pt x="5736" y="0"/>
                  </a:lnTo>
                  <a:cubicBezTo>
                    <a:pt x="5701" y="0"/>
                    <a:pt x="5666" y="0"/>
                    <a:pt x="5630" y="0"/>
                  </a:cubicBezTo>
                  <a:cubicBezTo>
                    <a:pt x="2514" y="116"/>
                    <a:pt x="0" y="4716"/>
                    <a:pt x="0" y="10422"/>
                  </a:cubicBezTo>
                  <a:cubicBezTo>
                    <a:pt x="0" y="10422"/>
                    <a:pt x="0" y="10422"/>
                    <a:pt x="0" y="10422"/>
                  </a:cubicBezTo>
                  <a:lnTo>
                    <a:pt x="0" y="14381"/>
                  </a:lnTo>
                  <a:lnTo>
                    <a:pt x="0" y="21600"/>
                  </a:lnTo>
                  <a:lnTo>
                    <a:pt x="3116" y="16477"/>
                  </a:lnTo>
                  <a:cubicBezTo>
                    <a:pt x="3930" y="15137"/>
                    <a:pt x="5028" y="14381"/>
                    <a:pt x="6161" y="14381"/>
                  </a:cubicBezTo>
                  <a:lnTo>
                    <a:pt x="6161" y="14381"/>
                  </a:lnTo>
                  <a:lnTo>
                    <a:pt x="17209" y="14381"/>
                  </a:lnTo>
                  <a:cubicBezTo>
                    <a:pt x="19617" y="14381"/>
                    <a:pt x="21600" y="11178"/>
                    <a:pt x="21600" y="7161"/>
                  </a:cubicBezTo>
                  <a:lnTo>
                    <a:pt x="21600" y="7161"/>
                  </a:lnTo>
                  <a:cubicBezTo>
                    <a:pt x="21565" y="3202"/>
                    <a:pt x="19617" y="0"/>
                    <a:pt x="17209" y="0"/>
                  </a:cubicBezTo>
                  <a:close/>
                </a:path>
              </a:pathLst>
            </a:custGeom>
            <a:solidFill>
              <a:srgbClr val="004357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1" name="Google Shape;1381;p36"/>
          <p:cNvSpPr txBox="1">
            <a:spLocks noGrp="1"/>
          </p:cNvSpPr>
          <p:nvPr>
            <p:ph type="title"/>
          </p:nvPr>
        </p:nvSpPr>
        <p:spPr>
          <a:xfrm>
            <a:off x="838200" y="291990"/>
            <a:ext cx="5222291" cy="78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33"/>
              </a:buClr>
              <a:buSzPts val="4800"/>
              <a:buFont typeface="Calibri"/>
              <a:buNone/>
              <a:defRPr>
                <a:solidFill>
                  <a:srgbClr val="03263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2" name="Google Shape;1382;p36"/>
          <p:cNvSpPr txBox="1">
            <a:spLocks noGrp="1"/>
          </p:cNvSpPr>
          <p:nvPr>
            <p:ph type="body" idx="1"/>
          </p:nvPr>
        </p:nvSpPr>
        <p:spPr>
          <a:xfrm>
            <a:off x="838202" y="1464512"/>
            <a:ext cx="4618335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1pPr>
            <a:lvl2pPr marL="685800" lvl="1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2pPr>
            <a:lvl3pPr marL="1028700" lvl="2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3pPr>
            <a:lvl4pPr marL="1371600" lvl="3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4pPr>
            <a:lvl5pPr marL="1714500" lvl="4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36"/>
          <p:cNvSpPr txBox="1">
            <a:spLocks noGrp="1"/>
          </p:cNvSpPr>
          <p:nvPr>
            <p:ph type="dt" idx="10"/>
          </p:nvPr>
        </p:nvSpPr>
        <p:spPr>
          <a:xfrm>
            <a:off x="824525" y="6356352"/>
            <a:ext cx="14550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36"/>
          <p:cNvSpPr txBox="1">
            <a:spLocks noGrp="1"/>
          </p:cNvSpPr>
          <p:nvPr>
            <p:ph type="ftr" idx="11"/>
          </p:nvPr>
        </p:nvSpPr>
        <p:spPr>
          <a:xfrm>
            <a:off x="2495600" y="6356351"/>
            <a:ext cx="7632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36"/>
          <p:cNvSpPr txBox="1">
            <a:spLocks noGrp="1"/>
          </p:cNvSpPr>
          <p:nvPr>
            <p:ph type="sldNum" idx="12"/>
          </p:nvPr>
        </p:nvSpPr>
        <p:spPr>
          <a:xfrm>
            <a:off x="10344472" y="6356352"/>
            <a:ext cx="10081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A7FAB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6" name="Google Shape;1386;p36"/>
          <p:cNvSpPr txBox="1">
            <a:spLocks noGrp="1"/>
          </p:cNvSpPr>
          <p:nvPr>
            <p:ph type="body" idx="2"/>
          </p:nvPr>
        </p:nvSpPr>
        <p:spPr>
          <a:xfrm>
            <a:off x="6588370" y="3416405"/>
            <a:ext cx="4764215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1pPr>
            <a:lvl2pPr marL="685800" lvl="1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3pPr>
            <a:lvl4pPr marL="1371600" lvl="3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4pPr>
            <a:lvl5pPr marL="1714500" lvl="4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7" name="Google Shape;1387;p36"/>
          <p:cNvSpPr txBox="1">
            <a:spLocks noGrp="1"/>
          </p:cNvSpPr>
          <p:nvPr>
            <p:ph type="body" idx="3"/>
          </p:nvPr>
        </p:nvSpPr>
        <p:spPr>
          <a:xfrm>
            <a:off x="6588370" y="2132730"/>
            <a:ext cx="3612087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1pPr>
            <a:lvl2pPr marL="685800" lvl="1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3pPr>
            <a:lvl4pPr marL="1371600" lvl="3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4pPr>
            <a:lvl5pPr marL="1714500" lvl="4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>
                <a:solidFill>
                  <a:schemeClr val="dk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8" name="Google Shape;1388;p36"/>
          <p:cNvSpPr txBox="1">
            <a:spLocks noGrp="1"/>
          </p:cNvSpPr>
          <p:nvPr>
            <p:ph type="body" idx="4"/>
          </p:nvPr>
        </p:nvSpPr>
        <p:spPr>
          <a:xfrm>
            <a:off x="6588370" y="910600"/>
            <a:ext cx="2243935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1pPr>
            <a:lvl2pPr marL="685800" lvl="1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3pPr>
            <a:lvl4pPr marL="1371600" lvl="3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4pPr>
            <a:lvl5pPr marL="1714500" lvl="4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36"/>
          <p:cNvSpPr txBox="1">
            <a:spLocks noGrp="1"/>
          </p:cNvSpPr>
          <p:nvPr>
            <p:ph type="body" idx="5"/>
          </p:nvPr>
        </p:nvSpPr>
        <p:spPr>
          <a:xfrm>
            <a:off x="6588370" y="4796800"/>
            <a:ext cx="3036023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1pPr>
            <a:lvl2pPr marL="685800" lvl="1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2pPr>
            <a:lvl3pPr marL="1028700" lvl="2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3pPr>
            <a:lvl4pPr marL="1371600" lvl="3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4pPr>
            <a:lvl5pPr marL="1714500" lvl="4" indent="-2667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0" name="Google Shape;1390;p36"/>
          <p:cNvSpPr txBox="1">
            <a:spLocks noGrp="1"/>
          </p:cNvSpPr>
          <p:nvPr>
            <p:ph type="body" idx="6"/>
          </p:nvPr>
        </p:nvSpPr>
        <p:spPr>
          <a:xfrm>
            <a:off x="2351586" y="2827321"/>
            <a:ext cx="3104951" cy="95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1pPr>
            <a:lvl2pPr marL="685800" lvl="1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2pPr>
            <a:lvl3pPr marL="1028700" lvl="2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3pPr>
            <a:lvl4pPr marL="1371600" lvl="3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4pPr>
            <a:lvl5pPr marL="1714500" lvl="4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1500">
                <a:solidFill>
                  <a:schemeClr val="accent4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36"/>
          <p:cNvSpPr txBox="1">
            <a:spLocks noGrp="1"/>
          </p:cNvSpPr>
          <p:nvPr>
            <p:ph type="body" idx="7"/>
          </p:nvPr>
        </p:nvSpPr>
        <p:spPr>
          <a:xfrm>
            <a:off x="1055442" y="4176347"/>
            <a:ext cx="4401095" cy="115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1pPr>
            <a:lvl2pPr marL="685800" lvl="1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2pPr>
            <a:lvl3pPr marL="1028700" lvl="2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3pPr>
            <a:lvl4pPr marL="1371600" lvl="3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4pPr>
            <a:lvl5pPr marL="1714500" lvl="4" indent="-266700" algn="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>
                <a:solidFill>
                  <a:schemeClr val="lt1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2" name="Google Shape;1392;p36" descr="A picture containing large, group, street, video&#10;&#10;Description automatically generated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1310190" y="-1"/>
            <a:ext cx="810791" cy="308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36" descr="A picture containing large, standing&#10;&#10;Description automatically generated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 rot="-5400000">
            <a:off x="785089" y="2336303"/>
            <a:ext cx="540705" cy="178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29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701" r:id="rId17"/>
    <p:sldLayoutId id="2147483703" r:id="rId18"/>
    <p:sldLayoutId id="2147483704" r:id="rId19"/>
    <p:sldLayoutId id="214748370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075A5-84C2-489B-B92C-B1591CFC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379E8-1EBF-477E-BE4D-D99FBE10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6FA8-8A4D-4776-8859-5B58BDE67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5D4AD-A870-4124-A5B9-C20B85AE7BC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5FF9B-7BA6-47C1-8F37-2ED984E39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809D-481D-481A-A6B1-724D10976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296AF-92C2-4247-B60F-123CBE9B8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5D673-ED10-44EF-BB23-EB51B226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0869C-EA36-4665-8AE5-B0D8FCB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ED36-8506-42B9-9298-7BB89D28C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8DE6-1E0F-445D-81D5-FBEB31912106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EFD7-0AE4-4E3D-B93B-2FC86522D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7A8A6-230C-406A-AF53-F357CCA11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19AE-6EB5-4D08-901C-2B554BCF68B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03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3">
            <a:extLst>
              <a:ext uri="{FF2B5EF4-FFF2-40B4-BE49-F238E27FC236}">
                <a16:creationId xmlns:a16="http://schemas.microsoft.com/office/drawing/2014/main" id="{488BF835-72B0-46C0-9172-69DE7330A8CD}"/>
              </a:ext>
            </a:extLst>
          </p:cNvPr>
          <p:cNvSpPr/>
          <p:nvPr/>
        </p:nvSpPr>
        <p:spPr>
          <a:xfrm>
            <a:off x="5604151" y="-703052"/>
            <a:ext cx="6740644" cy="3568882"/>
          </a:xfrm>
          <a:prstGeom prst="roundRect">
            <a:avLst>
              <a:gd name="adj" fmla="val 0"/>
            </a:avLst>
          </a:prstGeom>
          <a:solidFill>
            <a:srgbClr val="0A9BA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15875" algn="ctr">
              <a:defRPr/>
            </a:pPr>
            <a:r>
              <a:rPr lang="en-GB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ENTRY MEETING</a:t>
            </a:r>
            <a:endParaRPr lang="id-ID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57188" indent="-15875" algn="ctr">
              <a:defRPr/>
            </a:pPr>
            <a:endParaRPr lang="en-GB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57188" indent="-15875" algn="ctr">
              <a:defRPr/>
            </a:pPr>
            <a:r>
              <a:rPr lang="en-GB" sz="2000" b="1" dirty="0">
                <a:solidFill>
                  <a:srgbClr val="002060"/>
                </a:solidFill>
              </a:rPr>
              <a:t>EVALUASI PERCEPATAN</a:t>
            </a:r>
            <a:r>
              <a:rPr lang="id-ID" sz="2000" b="1" dirty="0">
                <a:solidFill>
                  <a:srgbClr val="002060"/>
                </a:solidFill>
              </a:rPr>
              <a:t> PELAKSANAAN</a:t>
            </a:r>
            <a:r>
              <a:rPr lang="en-GB" sz="2000" b="1" dirty="0">
                <a:solidFill>
                  <a:srgbClr val="002060"/>
                </a:solidFill>
              </a:rPr>
              <a:t> REFORMASI BIROKRASI KEMENTERIAN/LEMBAGA</a:t>
            </a:r>
            <a:endParaRPr lang="id-ID" sz="2000" b="1" dirty="0">
              <a:solidFill>
                <a:srgbClr val="FFC000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241B0A23-1009-4F4D-B8EE-DFE6F1CFAE34}"/>
              </a:ext>
            </a:extLst>
          </p:cNvPr>
          <p:cNvSpPr/>
          <p:nvPr/>
        </p:nvSpPr>
        <p:spPr>
          <a:xfrm>
            <a:off x="-2" y="5601192"/>
            <a:ext cx="1246984" cy="12568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604F26-E73E-47A7-B82E-D2206D4C9FB7}"/>
              </a:ext>
            </a:extLst>
          </p:cNvPr>
          <p:cNvSpPr/>
          <p:nvPr/>
        </p:nvSpPr>
        <p:spPr>
          <a:xfrm>
            <a:off x="24070" y="0"/>
            <a:ext cx="242214" cy="6810182"/>
          </a:xfrm>
          <a:prstGeom prst="rect">
            <a:avLst/>
          </a:prstGeom>
          <a:solidFill>
            <a:srgbClr val="FAAA15"/>
          </a:solidFill>
          <a:ln>
            <a:solidFill>
              <a:srgbClr val="FAA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C5205-A732-4985-9F2F-62CFC114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3333" b="67600"/>
          <a:stretch/>
        </p:blipFill>
        <p:spPr>
          <a:xfrm>
            <a:off x="-91615" y="630390"/>
            <a:ext cx="5302401" cy="5271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19567-71F8-469D-9FF1-10AEC97FC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62" r="7069"/>
          <a:stretch/>
        </p:blipFill>
        <p:spPr>
          <a:xfrm>
            <a:off x="5497347" y="5552787"/>
            <a:ext cx="6739452" cy="13814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7222E-33CB-4D41-B4D3-56ECD2DCA315}"/>
              </a:ext>
            </a:extLst>
          </p:cNvPr>
          <p:cNvGrpSpPr/>
          <p:nvPr/>
        </p:nvGrpSpPr>
        <p:grpSpPr>
          <a:xfrm flipH="1">
            <a:off x="7265845" y="5621024"/>
            <a:ext cx="1730302" cy="1254602"/>
            <a:chOff x="10112869" y="1087963"/>
            <a:chExt cx="3418944" cy="3319139"/>
          </a:xfrm>
          <a:solidFill>
            <a:schemeClr val="bg1">
              <a:lumMod val="75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A5320F-84F5-4D71-B4EF-097E25561001}"/>
                </a:ext>
              </a:extLst>
            </p:cNvPr>
            <p:cNvSpPr/>
            <p:nvPr/>
          </p:nvSpPr>
          <p:spPr>
            <a:xfrm>
              <a:off x="10147853" y="2407464"/>
              <a:ext cx="3383960" cy="86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7ED85B-FE76-42B6-8B4E-F57791C20E5E}"/>
                </a:ext>
              </a:extLst>
            </p:cNvPr>
            <p:cNvSpPr/>
            <p:nvPr/>
          </p:nvSpPr>
          <p:spPr>
            <a:xfrm>
              <a:off x="11772474" y="3314205"/>
              <a:ext cx="1343744" cy="92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1DE4A8-69D7-468A-BAF9-6392C934C9D5}"/>
                </a:ext>
              </a:extLst>
            </p:cNvPr>
            <p:cNvSpPr/>
            <p:nvPr/>
          </p:nvSpPr>
          <p:spPr>
            <a:xfrm>
              <a:off x="11766760" y="2239508"/>
              <a:ext cx="80436" cy="2167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34B93A-B9E3-40D9-BD79-902409B5FE74}"/>
                </a:ext>
              </a:extLst>
            </p:cNvPr>
            <p:cNvSpPr/>
            <p:nvPr/>
          </p:nvSpPr>
          <p:spPr>
            <a:xfrm>
              <a:off x="12239858" y="2239508"/>
              <a:ext cx="80436" cy="2167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064B1D-0A73-4F8E-BB7E-FEC5E0FCD5E3}"/>
                </a:ext>
              </a:extLst>
            </p:cNvPr>
            <p:cNvSpPr/>
            <p:nvPr/>
          </p:nvSpPr>
          <p:spPr>
            <a:xfrm>
              <a:off x="13026688" y="2239508"/>
              <a:ext cx="80436" cy="2167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525858-FD83-4910-AA73-9378B6D00524}"/>
                </a:ext>
              </a:extLst>
            </p:cNvPr>
            <p:cNvSpPr/>
            <p:nvPr/>
          </p:nvSpPr>
          <p:spPr>
            <a:xfrm>
              <a:off x="12523779" y="2239508"/>
              <a:ext cx="77841" cy="21675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456D50-3619-40E0-9513-D4AAF3793B9A}"/>
                </a:ext>
              </a:extLst>
            </p:cNvPr>
            <p:cNvSpPr/>
            <p:nvPr/>
          </p:nvSpPr>
          <p:spPr>
            <a:xfrm rot="2465944">
              <a:off x="12622677" y="2284600"/>
              <a:ext cx="45720" cy="1175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5C1DC2-4EEE-4708-8D32-7D849D057549}"/>
                </a:ext>
              </a:extLst>
            </p:cNvPr>
            <p:cNvSpPr/>
            <p:nvPr/>
          </p:nvSpPr>
          <p:spPr>
            <a:xfrm rot="658490">
              <a:off x="11863647" y="1255476"/>
              <a:ext cx="64929" cy="1055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04CB0B-E162-4DC9-8A0A-66710A4B1D52}"/>
                </a:ext>
              </a:extLst>
            </p:cNvPr>
            <p:cNvSpPr/>
            <p:nvPr/>
          </p:nvSpPr>
          <p:spPr>
            <a:xfrm rot="20633081">
              <a:off x="12106628" y="1224307"/>
              <a:ext cx="64929" cy="10552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9EF8CE-5CA0-4612-8AA3-B9667C48CE97}"/>
                </a:ext>
              </a:extLst>
            </p:cNvPr>
            <p:cNvSpPr/>
            <p:nvPr/>
          </p:nvSpPr>
          <p:spPr>
            <a:xfrm rot="19505308">
              <a:off x="12382395" y="1087963"/>
              <a:ext cx="47366" cy="14536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119FEF-BF92-45E1-8A62-EE9312AF475B}"/>
                </a:ext>
              </a:extLst>
            </p:cNvPr>
            <p:cNvSpPr/>
            <p:nvPr/>
          </p:nvSpPr>
          <p:spPr>
            <a:xfrm>
              <a:off x="12417111" y="2056336"/>
              <a:ext cx="962547" cy="36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35FB5B-8347-45B9-AB55-39EA675EE145}"/>
                </a:ext>
              </a:extLst>
            </p:cNvPr>
            <p:cNvSpPr/>
            <p:nvPr/>
          </p:nvSpPr>
          <p:spPr>
            <a:xfrm rot="3295761" flipH="1">
              <a:off x="11139455" y="771268"/>
              <a:ext cx="36576" cy="208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D5689E-04C3-41BE-8F86-18DD17BA87A0}"/>
                </a:ext>
              </a:extLst>
            </p:cNvPr>
            <p:cNvSpPr/>
            <p:nvPr/>
          </p:nvSpPr>
          <p:spPr>
            <a:xfrm>
              <a:off x="11766760" y="2239508"/>
              <a:ext cx="521564" cy="75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CA03900F-7F0A-437A-8F61-79AF53768363}"/>
                </a:ext>
              </a:extLst>
            </p:cNvPr>
            <p:cNvSpPr/>
            <p:nvPr/>
          </p:nvSpPr>
          <p:spPr>
            <a:xfrm>
              <a:off x="11734844" y="4233966"/>
              <a:ext cx="144264" cy="16795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E94C42BD-B66F-4701-BFFC-5170F0E8D569}"/>
                </a:ext>
              </a:extLst>
            </p:cNvPr>
            <p:cNvSpPr/>
            <p:nvPr/>
          </p:nvSpPr>
          <p:spPr>
            <a:xfrm>
              <a:off x="12200132" y="4233966"/>
              <a:ext cx="144264" cy="16795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783B0DB0-8E3E-40F5-8A1A-DC8A3866E3DB}"/>
                </a:ext>
              </a:extLst>
            </p:cNvPr>
            <p:cNvSpPr/>
            <p:nvPr/>
          </p:nvSpPr>
          <p:spPr>
            <a:xfrm>
              <a:off x="12490568" y="4233966"/>
              <a:ext cx="144264" cy="16795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09F90D9-9ECE-40A7-B95C-C0EA5C5D3AD7}"/>
                </a:ext>
              </a:extLst>
            </p:cNvPr>
            <p:cNvSpPr/>
            <p:nvPr/>
          </p:nvSpPr>
          <p:spPr>
            <a:xfrm>
              <a:off x="12994775" y="4233966"/>
              <a:ext cx="144264" cy="16795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36DAA54-A823-4D01-A222-CADD9267142E}"/>
                </a:ext>
              </a:extLst>
            </p:cNvPr>
            <p:cNvSpPr/>
            <p:nvPr/>
          </p:nvSpPr>
          <p:spPr>
            <a:xfrm rot="2465944">
              <a:off x="12155656" y="2331293"/>
              <a:ext cx="45720" cy="1175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E4BA424-AF11-4BCC-A8F5-4873B52BBFF4}"/>
                </a:ext>
              </a:extLst>
            </p:cNvPr>
            <p:cNvSpPr/>
            <p:nvPr/>
          </p:nvSpPr>
          <p:spPr>
            <a:xfrm flipV="1">
              <a:off x="11921107" y="1202428"/>
              <a:ext cx="164311" cy="61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F590A7-C2D3-4E91-86ED-3C8C95ADCB6D}"/>
              </a:ext>
            </a:extLst>
          </p:cNvPr>
          <p:cNvGrpSpPr/>
          <p:nvPr/>
        </p:nvGrpSpPr>
        <p:grpSpPr>
          <a:xfrm>
            <a:off x="8982943" y="6394418"/>
            <a:ext cx="1376379" cy="466637"/>
            <a:chOff x="9429" y="1179464"/>
            <a:chExt cx="4775449" cy="1555339"/>
          </a:xfrm>
          <a:solidFill>
            <a:schemeClr val="bg1">
              <a:lumMod val="65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5A33791-FE88-428D-8ECE-678760696447}"/>
                </a:ext>
              </a:extLst>
            </p:cNvPr>
            <p:cNvSpPr/>
            <p:nvPr/>
          </p:nvSpPr>
          <p:spPr>
            <a:xfrm>
              <a:off x="3135508" y="1318921"/>
              <a:ext cx="67351" cy="321789"/>
            </a:xfrm>
            <a:custGeom>
              <a:avLst/>
              <a:gdLst>
                <a:gd name="connsiteX0" fmla="*/ 173355 w 171450"/>
                <a:gd name="connsiteY0" fmla="*/ 763928 h 819150"/>
                <a:gd name="connsiteX1" fmla="*/ 136207 w 171450"/>
                <a:gd name="connsiteY1" fmla="*/ 821078 h 819150"/>
                <a:gd name="connsiteX2" fmla="*/ 113348 w 171450"/>
                <a:gd name="connsiteY2" fmla="*/ 763928 h 819150"/>
                <a:gd name="connsiteX3" fmla="*/ 115252 w 171450"/>
                <a:gd name="connsiteY3" fmla="*/ 374356 h 819150"/>
                <a:gd name="connsiteX4" fmla="*/ 81915 w 171450"/>
                <a:gd name="connsiteY4" fmla="*/ 343876 h 819150"/>
                <a:gd name="connsiteX5" fmla="*/ 15240 w 171450"/>
                <a:gd name="connsiteY5" fmla="*/ 343876 h 819150"/>
                <a:gd name="connsiteX6" fmla="*/ 0 w 171450"/>
                <a:gd name="connsiteY6" fmla="*/ 329588 h 819150"/>
                <a:gd name="connsiteX7" fmla="*/ 16193 w 171450"/>
                <a:gd name="connsiteY7" fmla="*/ 318158 h 819150"/>
                <a:gd name="connsiteX8" fmla="*/ 59055 w 171450"/>
                <a:gd name="connsiteY8" fmla="*/ 318158 h 819150"/>
                <a:gd name="connsiteX9" fmla="*/ 116205 w 171450"/>
                <a:gd name="connsiteY9" fmla="*/ 261961 h 819150"/>
                <a:gd name="connsiteX10" fmla="*/ 58102 w 171450"/>
                <a:gd name="connsiteY10" fmla="*/ 206716 h 819150"/>
                <a:gd name="connsiteX11" fmla="*/ 20002 w 171450"/>
                <a:gd name="connsiteY11" fmla="*/ 206716 h 819150"/>
                <a:gd name="connsiteX12" fmla="*/ 952 w 171450"/>
                <a:gd name="connsiteY12" fmla="*/ 192428 h 819150"/>
                <a:gd name="connsiteX13" fmla="*/ 20002 w 171450"/>
                <a:gd name="connsiteY13" fmla="*/ 182903 h 819150"/>
                <a:gd name="connsiteX14" fmla="*/ 29527 w 171450"/>
                <a:gd name="connsiteY14" fmla="*/ 182903 h 819150"/>
                <a:gd name="connsiteX15" fmla="*/ 114300 w 171450"/>
                <a:gd name="connsiteY15" fmla="*/ 95273 h 819150"/>
                <a:gd name="connsiteX16" fmla="*/ 114300 w 171450"/>
                <a:gd name="connsiteY16" fmla="*/ 47648 h 819150"/>
                <a:gd name="connsiteX17" fmla="*/ 143827 w 171450"/>
                <a:gd name="connsiteY17" fmla="*/ 23 h 819150"/>
                <a:gd name="connsiteX18" fmla="*/ 170498 w 171450"/>
                <a:gd name="connsiteY18" fmla="*/ 50506 h 819150"/>
                <a:gd name="connsiteX19" fmla="*/ 173355 w 171450"/>
                <a:gd name="connsiteY19" fmla="*/ 763928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19150">
                  <a:moveTo>
                    <a:pt x="173355" y="763928"/>
                  </a:moveTo>
                  <a:cubicBezTo>
                    <a:pt x="167640" y="786788"/>
                    <a:pt x="187643" y="828698"/>
                    <a:pt x="136207" y="821078"/>
                  </a:cubicBezTo>
                  <a:cubicBezTo>
                    <a:pt x="98107" y="815363"/>
                    <a:pt x="122873" y="782026"/>
                    <a:pt x="113348" y="763928"/>
                  </a:cubicBezTo>
                  <a:cubicBezTo>
                    <a:pt x="113348" y="634388"/>
                    <a:pt x="113348" y="503896"/>
                    <a:pt x="115252" y="374356"/>
                  </a:cubicBezTo>
                  <a:cubicBezTo>
                    <a:pt x="115252" y="346733"/>
                    <a:pt x="104775" y="342923"/>
                    <a:pt x="81915" y="343876"/>
                  </a:cubicBezTo>
                  <a:cubicBezTo>
                    <a:pt x="60007" y="344828"/>
                    <a:pt x="37148" y="343876"/>
                    <a:pt x="15240" y="343876"/>
                  </a:cubicBezTo>
                  <a:cubicBezTo>
                    <a:pt x="5715" y="343876"/>
                    <a:pt x="0" y="339113"/>
                    <a:pt x="0" y="329588"/>
                  </a:cubicBezTo>
                  <a:cubicBezTo>
                    <a:pt x="0" y="318158"/>
                    <a:pt x="8573" y="318158"/>
                    <a:pt x="16193" y="318158"/>
                  </a:cubicBezTo>
                  <a:cubicBezTo>
                    <a:pt x="30480" y="318158"/>
                    <a:pt x="44768" y="316253"/>
                    <a:pt x="59055" y="318158"/>
                  </a:cubicBezTo>
                  <a:cubicBezTo>
                    <a:pt x="105727" y="326731"/>
                    <a:pt x="115252" y="307681"/>
                    <a:pt x="116205" y="261961"/>
                  </a:cubicBezTo>
                  <a:cubicBezTo>
                    <a:pt x="117157" y="214336"/>
                    <a:pt x="102870" y="199096"/>
                    <a:pt x="58102" y="206716"/>
                  </a:cubicBezTo>
                  <a:cubicBezTo>
                    <a:pt x="45720" y="208621"/>
                    <a:pt x="32385" y="206716"/>
                    <a:pt x="20002" y="206716"/>
                  </a:cubicBezTo>
                  <a:cubicBezTo>
                    <a:pt x="10477" y="206716"/>
                    <a:pt x="0" y="205763"/>
                    <a:pt x="952" y="192428"/>
                  </a:cubicBezTo>
                  <a:cubicBezTo>
                    <a:pt x="1905" y="181951"/>
                    <a:pt x="12382" y="183856"/>
                    <a:pt x="20002" y="182903"/>
                  </a:cubicBezTo>
                  <a:cubicBezTo>
                    <a:pt x="22860" y="182903"/>
                    <a:pt x="26670" y="182903"/>
                    <a:pt x="29527" y="182903"/>
                  </a:cubicBezTo>
                  <a:cubicBezTo>
                    <a:pt x="114300" y="179093"/>
                    <a:pt x="114300" y="179093"/>
                    <a:pt x="114300" y="95273"/>
                  </a:cubicBezTo>
                  <a:cubicBezTo>
                    <a:pt x="114300" y="79081"/>
                    <a:pt x="113348" y="63841"/>
                    <a:pt x="114300" y="47648"/>
                  </a:cubicBezTo>
                  <a:cubicBezTo>
                    <a:pt x="116205" y="27646"/>
                    <a:pt x="100013" y="-929"/>
                    <a:pt x="143827" y="23"/>
                  </a:cubicBezTo>
                  <a:cubicBezTo>
                    <a:pt x="188595" y="976"/>
                    <a:pt x="170498" y="32408"/>
                    <a:pt x="170498" y="50506"/>
                  </a:cubicBezTo>
                  <a:cubicBezTo>
                    <a:pt x="172402" y="288631"/>
                    <a:pt x="172402" y="525803"/>
                    <a:pt x="173355" y="7639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D70E01-6D44-47C5-99EB-C6F115F4113D}"/>
                </a:ext>
              </a:extLst>
            </p:cNvPr>
            <p:cNvSpPr/>
            <p:nvPr/>
          </p:nvSpPr>
          <p:spPr>
            <a:xfrm>
              <a:off x="4186547" y="1406100"/>
              <a:ext cx="22450" cy="359207"/>
            </a:xfrm>
            <a:custGeom>
              <a:avLst/>
              <a:gdLst>
                <a:gd name="connsiteX0" fmla="*/ 60997 w 57150"/>
                <a:gd name="connsiteY0" fmla="*/ 827752 h 914400"/>
                <a:gd name="connsiteX1" fmla="*/ 60043 w 57150"/>
                <a:gd name="connsiteY1" fmla="*/ 888713 h 914400"/>
                <a:gd name="connsiteX2" fmla="*/ 30516 w 57150"/>
                <a:gd name="connsiteY2" fmla="*/ 915383 h 914400"/>
                <a:gd name="connsiteX3" fmla="*/ 1941 w 57150"/>
                <a:gd name="connsiteY3" fmla="*/ 888713 h 914400"/>
                <a:gd name="connsiteX4" fmla="*/ 37 w 57150"/>
                <a:gd name="connsiteY4" fmla="*/ 827752 h 914400"/>
                <a:gd name="connsiteX5" fmla="*/ 989 w 57150"/>
                <a:gd name="connsiteY5" fmla="*/ 38130 h 914400"/>
                <a:gd name="connsiteX6" fmla="*/ 25754 w 57150"/>
                <a:gd name="connsiteY6" fmla="*/ 30 h 914400"/>
                <a:gd name="connsiteX7" fmla="*/ 60043 w 57150"/>
                <a:gd name="connsiteY7" fmla="*/ 34320 h 914400"/>
                <a:gd name="connsiteX8" fmla="*/ 59091 w 57150"/>
                <a:gd name="connsiteY8" fmla="*/ 458183 h 914400"/>
                <a:gd name="connsiteX9" fmla="*/ 60997 w 57150"/>
                <a:gd name="connsiteY9" fmla="*/ 82775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914400">
                  <a:moveTo>
                    <a:pt x="60997" y="827752"/>
                  </a:moveTo>
                  <a:cubicBezTo>
                    <a:pt x="60043" y="847755"/>
                    <a:pt x="59091" y="868710"/>
                    <a:pt x="60043" y="888713"/>
                  </a:cubicBezTo>
                  <a:cubicBezTo>
                    <a:pt x="60997" y="909668"/>
                    <a:pt x="49566" y="915383"/>
                    <a:pt x="30516" y="915383"/>
                  </a:cubicBezTo>
                  <a:cubicBezTo>
                    <a:pt x="11466" y="915383"/>
                    <a:pt x="989" y="909668"/>
                    <a:pt x="1941" y="888713"/>
                  </a:cubicBezTo>
                  <a:cubicBezTo>
                    <a:pt x="1941" y="868710"/>
                    <a:pt x="989" y="848708"/>
                    <a:pt x="37" y="827752"/>
                  </a:cubicBezTo>
                  <a:cubicBezTo>
                    <a:pt x="37" y="564863"/>
                    <a:pt x="989" y="301020"/>
                    <a:pt x="989" y="38130"/>
                  </a:cubicBezTo>
                  <a:cubicBezTo>
                    <a:pt x="989" y="20985"/>
                    <a:pt x="-7584" y="-922"/>
                    <a:pt x="25754" y="30"/>
                  </a:cubicBezTo>
                  <a:cubicBezTo>
                    <a:pt x="52424" y="30"/>
                    <a:pt x="60043" y="6698"/>
                    <a:pt x="60043" y="34320"/>
                  </a:cubicBezTo>
                  <a:cubicBezTo>
                    <a:pt x="59091" y="175290"/>
                    <a:pt x="59091" y="316260"/>
                    <a:pt x="59091" y="458183"/>
                  </a:cubicBezTo>
                  <a:cubicBezTo>
                    <a:pt x="60043" y="580103"/>
                    <a:pt x="60043" y="703927"/>
                    <a:pt x="60997" y="827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00B12D0-8FFC-4626-8D4B-9B4967199150}"/>
                </a:ext>
              </a:extLst>
            </p:cNvPr>
            <p:cNvSpPr/>
            <p:nvPr/>
          </p:nvSpPr>
          <p:spPr>
            <a:xfrm>
              <a:off x="3943348" y="1731246"/>
              <a:ext cx="467717" cy="613645"/>
            </a:xfrm>
            <a:custGeom>
              <a:avLst/>
              <a:gdLst>
                <a:gd name="connsiteX0" fmla="*/ 142875 w 1190625"/>
                <a:gd name="connsiteY0" fmla="*/ 1424047 h 1562100"/>
                <a:gd name="connsiteX1" fmla="*/ 0 w 1190625"/>
                <a:gd name="connsiteY1" fmla="*/ 1392614 h 1562100"/>
                <a:gd name="connsiteX2" fmla="*/ 88582 w 1190625"/>
                <a:gd name="connsiteY2" fmla="*/ 913507 h 1562100"/>
                <a:gd name="connsiteX3" fmla="*/ 257175 w 1190625"/>
                <a:gd name="connsiteY3" fmla="*/ 34349 h 1562100"/>
                <a:gd name="connsiteX4" fmla="*/ 300038 w 1190625"/>
                <a:gd name="connsiteY4" fmla="*/ 59 h 1562100"/>
                <a:gd name="connsiteX5" fmla="*/ 941069 w 1190625"/>
                <a:gd name="connsiteY5" fmla="*/ 59 h 1562100"/>
                <a:gd name="connsiteX6" fmla="*/ 982980 w 1190625"/>
                <a:gd name="connsiteY6" fmla="*/ 36254 h 1562100"/>
                <a:gd name="connsiteX7" fmla="*/ 1162050 w 1190625"/>
                <a:gd name="connsiteY7" fmla="*/ 1344037 h 1562100"/>
                <a:gd name="connsiteX8" fmla="*/ 1192530 w 1190625"/>
                <a:gd name="connsiteY8" fmla="*/ 1564064 h 1562100"/>
                <a:gd name="connsiteX9" fmla="*/ 1038225 w 1190625"/>
                <a:gd name="connsiteY9" fmla="*/ 1533584 h 1562100"/>
                <a:gd name="connsiteX10" fmla="*/ 1020127 w 1190625"/>
                <a:gd name="connsiteY10" fmla="*/ 1405949 h 1562100"/>
                <a:gd name="connsiteX11" fmla="*/ 909638 w 1190625"/>
                <a:gd name="connsiteY11" fmla="*/ 603944 h 1562100"/>
                <a:gd name="connsiteX12" fmla="*/ 855344 w 1190625"/>
                <a:gd name="connsiteY12" fmla="*/ 207704 h 1562100"/>
                <a:gd name="connsiteX13" fmla="*/ 786765 w 1190625"/>
                <a:gd name="connsiteY13" fmla="*/ 147697 h 1562100"/>
                <a:gd name="connsiteX14" fmla="*/ 453390 w 1190625"/>
                <a:gd name="connsiteY14" fmla="*/ 147697 h 1562100"/>
                <a:gd name="connsiteX15" fmla="*/ 376238 w 1190625"/>
                <a:gd name="connsiteY15" fmla="*/ 212467 h 1562100"/>
                <a:gd name="connsiteX16" fmla="*/ 160019 w 1190625"/>
                <a:gd name="connsiteY16" fmla="*/ 1339274 h 1562100"/>
                <a:gd name="connsiteX17" fmla="*/ 142875 w 1190625"/>
                <a:gd name="connsiteY17" fmla="*/ 1424047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0625" h="1562100">
                  <a:moveTo>
                    <a:pt x="142875" y="1424047"/>
                  </a:moveTo>
                  <a:cubicBezTo>
                    <a:pt x="97155" y="1424999"/>
                    <a:pt x="43815" y="1404997"/>
                    <a:pt x="0" y="1392614"/>
                  </a:cubicBezTo>
                  <a:cubicBezTo>
                    <a:pt x="29527" y="1232594"/>
                    <a:pt x="58102" y="1072574"/>
                    <a:pt x="88582" y="913507"/>
                  </a:cubicBezTo>
                  <a:cubicBezTo>
                    <a:pt x="144780" y="620137"/>
                    <a:pt x="201930" y="327719"/>
                    <a:pt x="257175" y="34349"/>
                  </a:cubicBezTo>
                  <a:cubicBezTo>
                    <a:pt x="262890" y="4822"/>
                    <a:pt x="274319" y="59"/>
                    <a:pt x="300038" y="59"/>
                  </a:cubicBezTo>
                  <a:cubicBezTo>
                    <a:pt x="405765" y="1012"/>
                    <a:pt x="853440" y="1964"/>
                    <a:pt x="941069" y="59"/>
                  </a:cubicBezTo>
                  <a:cubicBezTo>
                    <a:pt x="969644" y="-893"/>
                    <a:pt x="979169" y="9584"/>
                    <a:pt x="982980" y="36254"/>
                  </a:cubicBezTo>
                  <a:cubicBezTo>
                    <a:pt x="1042035" y="472499"/>
                    <a:pt x="1102042" y="908744"/>
                    <a:pt x="1162050" y="1344037"/>
                  </a:cubicBezTo>
                  <a:cubicBezTo>
                    <a:pt x="1174432" y="1436429"/>
                    <a:pt x="1180148" y="1471672"/>
                    <a:pt x="1192530" y="1564064"/>
                  </a:cubicBezTo>
                  <a:cubicBezTo>
                    <a:pt x="1194435" y="1579304"/>
                    <a:pt x="1043940" y="1547872"/>
                    <a:pt x="1038225" y="1533584"/>
                  </a:cubicBezTo>
                  <a:cubicBezTo>
                    <a:pt x="1023938" y="1451669"/>
                    <a:pt x="1031557" y="1487864"/>
                    <a:pt x="1020127" y="1405949"/>
                  </a:cubicBezTo>
                  <a:cubicBezTo>
                    <a:pt x="982980" y="1139249"/>
                    <a:pt x="945832" y="871597"/>
                    <a:pt x="909638" y="603944"/>
                  </a:cubicBezTo>
                  <a:cubicBezTo>
                    <a:pt x="891540" y="471547"/>
                    <a:pt x="872490" y="340102"/>
                    <a:pt x="855344" y="207704"/>
                  </a:cubicBezTo>
                  <a:cubicBezTo>
                    <a:pt x="847725" y="150554"/>
                    <a:pt x="843915" y="147697"/>
                    <a:pt x="786765" y="147697"/>
                  </a:cubicBezTo>
                  <a:cubicBezTo>
                    <a:pt x="675323" y="147697"/>
                    <a:pt x="564832" y="147697"/>
                    <a:pt x="453390" y="147697"/>
                  </a:cubicBezTo>
                  <a:cubicBezTo>
                    <a:pt x="391477" y="147697"/>
                    <a:pt x="387667" y="150554"/>
                    <a:pt x="376238" y="212467"/>
                  </a:cubicBezTo>
                  <a:cubicBezTo>
                    <a:pt x="304800" y="587752"/>
                    <a:pt x="233363" y="963989"/>
                    <a:pt x="160019" y="1339274"/>
                  </a:cubicBezTo>
                  <a:cubicBezTo>
                    <a:pt x="154305" y="1364039"/>
                    <a:pt x="156210" y="1396424"/>
                    <a:pt x="142875" y="14240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1FC5315-6508-4539-99E3-11F4E48D760F}"/>
                </a:ext>
              </a:extLst>
            </p:cNvPr>
            <p:cNvSpPr/>
            <p:nvPr/>
          </p:nvSpPr>
          <p:spPr>
            <a:xfrm>
              <a:off x="2939815" y="1618619"/>
              <a:ext cx="463975" cy="598678"/>
            </a:xfrm>
            <a:custGeom>
              <a:avLst/>
              <a:gdLst>
                <a:gd name="connsiteX0" fmla="*/ 984885 w 1181100"/>
                <a:gd name="connsiteY0" fmla="*/ 36254 h 1524000"/>
                <a:gd name="connsiteX1" fmla="*/ 942975 w 1181100"/>
                <a:gd name="connsiteY1" fmla="*/ 59 h 1524000"/>
                <a:gd name="connsiteX2" fmla="*/ 307657 w 1181100"/>
                <a:gd name="connsiteY2" fmla="*/ 59 h 1524000"/>
                <a:gd name="connsiteX3" fmla="*/ 258127 w 1181100"/>
                <a:gd name="connsiteY3" fmla="*/ 38159 h 1524000"/>
                <a:gd name="connsiteX4" fmla="*/ 51435 w 1181100"/>
                <a:gd name="connsiteY4" fmla="*/ 1122104 h 1524000"/>
                <a:gd name="connsiteX5" fmla="*/ 0 w 1181100"/>
                <a:gd name="connsiteY5" fmla="*/ 1398329 h 1524000"/>
                <a:gd name="connsiteX6" fmla="*/ 148590 w 1181100"/>
                <a:gd name="connsiteY6" fmla="*/ 1398329 h 1524000"/>
                <a:gd name="connsiteX7" fmla="*/ 378143 w 1181100"/>
                <a:gd name="connsiteY7" fmla="*/ 208657 h 1524000"/>
                <a:gd name="connsiteX8" fmla="*/ 449580 w 1181100"/>
                <a:gd name="connsiteY8" fmla="*/ 148649 h 1524000"/>
                <a:gd name="connsiteX9" fmla="*/ 782955 w 1181100"/>
                <a:gd name="connsiteY9" fmla="*/ 148649 h 1524000"/>
                <a:gd name="connsiteX10" fmla="*/ 857250 w 1181100"/>
                <a:gd name="connsiteY10" fmla="*/ 213419 h 1524000"/>
                <a:gd name="connsiteX11" fmla="*/ 1019175 w 1181100"/>
                <a:gd name="connsiteY11" fmla="*/ 1391662 h 1524000"/>
                <a:gd name="connsiteX12" fmla="*/ 1049655 w 1181100"/>
                <a:gd name="connsiteY12" fmla="*/ 1529774 h 1524000"/>
                <a:gd name="connsiteX13" fmla="*/ 1185863 w 1181100"/>
                <a:gd name="connsiteY13" fmla="*/ 1512629 h 1524000"/>
                <a:gd name="connsiteX14" fmla="*/ 984885 w 1181100"/>
                <a:gd name="connsiteY14" fmla="*/ 36254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1100" h="1524000">
                  <a:moveTo>
                    <a:pt x="984885" y="36254"/>
                  </a:moveTo>
                  <a:cubicBezTo>
                    <a:pt x="981075" y="9584"/>
                    <a:pt x="971550" y="-893"/>
                    <a:pt x="942975" y="59"/>
                  </a:cubicBezTo>
                  <a:cubicBezTo>
                    <a:pt x="852488" y="1964"/>
                    <a:pt x="409575" y="1012"/>
                    <a:pt x="307657" y="59"/>
                  </a:cubicBezTo>
                  <a:cubicBezTo>
                    <a:pt x="279082" y="59"/>
                    <a:pt x="264795" y="3869"/>
                    <a:pt x="258127" y="38159"/>
                  </a:cubicBezTo>
                  <a:cubicBezTo>
                    <a:pt x="190500" y="400109"/>
                    <a:pt x="120015" y="761107"/>
                    <a:pt x="51435" y="1122104"/>
                  </a:cubicBezTo>
                  <a:cubicBezTo>
                    <a:pt x="34290" y="1214497"/>
                    <a:pt x="17145" y="1305937"/>
                    <a:pt x="0" y="1398329"/>
                  </a:cubicBezTo>
                  <a:lnTo>
                    <a:pt x="148590" y="1398329"/>
                  </a:lnTo>
                  <a:cubicBezTo>
                    <a:pt x="153352" y="1382137"/>
                    <a:pt x="303847" y="588704"/>
                    <a:pt x="378143" y="208657"/>
                  </a:cubicBezTo>
                  <a:cubicBezTo>
                    <a:pt x="389572" y="151507"/>
                    <a:pt x="393382" y="148649"/>
                    <a:pt x="449580" y="148649"/>
                  </a:cubicBezTo>
                  <a:cubicBezTo>
                    <a:pt x="561022" y="148649"/>
                    <a:pt x="671513" y="148649"/>
                    <a:pt x="782955" y="148649"/>
                  </a:cubicBezTo>
                  <a:cubicBezTo>
                    <a:pt x="846772" y="148649"/>
                    <a:pt x="848677" y="150554"/>
                    <a:pt x="857250" y="213419"/>
                  </a:cubicBezTo>
                  <a:cubicBezTo>
                    <a:pt x="911543" y="605849"/>
                    <a:pt x="963930" y="999232"/>
                    <a:pt x="1019175" y="1391662"/>
                  </a:cubicBezTo>
                  <a:cubicBezTo>
                    <a:pt x="1025843" y="1438334"/>
                    <a:pt x="1023938" y="1486912"/>
                    <a:pt x="1049655" y="1529774"/>
                  </a:cubicBezTo>
                  <a:cubicBezTo>
                    <a:pt x="1087755" y="1528822"/>
                    <a:pt x="1177290" y="1511677"/>
                    <a:pt x="1185863" y="1512629"/>
                  </a:cubicBezTo>
                  <a:cubicBezTo>
                    <a:pt x="1173480" y="1424999"/>
                    <a:pt x="1039177" y="440114"/>
                    <a:pt x="984885" y="362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68A6A5-B9A8-4ACB-A1C5-FF22400A0B71}"/>
                </a:ext>
              </a:extLst>
            </p:cNvPr>
            <p:cNvSpPr/>
            <p:nvPr/>
          </p:nvSpPr>
          <p:spPr>
            <a:xfrm>
              <a:off x="3994984" y="1775780"/>
              <a:ext cx="355465" cy="538810"/>
            </a:xfrm>
            <a:custGeom>
              <a:avLst/>
              <a:gdLst>
                <a:gd name="connsiteX0" fmla="*/ 0 w 904875"/>
                <a:gd name="connsiteY0" fmla="*/ 1277342 h 1371600"/>
                <a:gd name="connsiteX1" fmla="*/ 230506 w 904875"/>
                <a:gd name="connsiteY1" fmla="*/ 60047 h 1371600"/>
                <a:gd name="connsiteX2" fmla="*/ 300991 w 904875"/>
                <a:gd name="connsiteY2" fmla="*/ 39 h 1371600"/>
                <a:gd name="connsiteX3" fmla="*/ 691516 w 904875"/>
                <a:gd name="connsiteY3" fmla="*/ 992 h 1371600"/>
                <a:gd name="connsiteX4" fmla="*/ 729616 w 904875"/>
                <a:gd name="connsiteY4" fmla="*/ 33377 h 1371600"/>
                <a:gd name="connsiteX5" fmla="*/ 911543 w 904875"/>
                <a:gd name="connsiteY5" fmla="*/ 1356400 h 1371600"/>
                <a:gd name="connsiteX6" fmla="*/ 560070 w 904875"/>
                <a:gd name="connsiteY6" fmla="*/ 1334492 h 1371600"/>
                <a:gd name="connsiteX7" fmla="*/ 0 w 904875"/>
                <a:gd name="connsiteY7" fmla="*/ 127734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875" h="1371600">
                  <a:moveTo>
                    <a:pt x="0" y="1277342"/>
                  </a:moveTo>
                  <a:cubicBezTo>
                    <a:pt x="37148" y="1081127"/>
                    <a:pt x="192406" y="270549"/>
                    <a:pt x="230506" y="60047"/>
                  </a:cubicBezTo>
                  <a:cubicBezTo>
                    <a:pt x="238125" y="15279"/>
                    <a:pt x="253366" y="-913"/>
                    <a:pt x="300991" y="39"/>
                  </a:cubicBezTo>
                  <a:cubicBezTo>
                    <a:pt x="431483" y="3849"/>
                    <a:pt x="561023" y="1944"/>
                    <a:pt x="691516" y="992"/>
                  </a:cubicBezTo>
                  <a:cubicBezTo>
                    <a:pt x="717233" y="992"/>
                    <a:pt x="726758" y="6707"/>
                    <a:pt x="729616" y="33377"/>
                  </a:cubicBezTo>
                  <a:cubicBezTo>
                    <a:pt x="752475" y="207684"/>
                    <a:pt x="876300" y="1088747"/>
                    <a:pt x="911543" y="1356400"/>
                  </a:cubicBezTo>
                  <a:cubicBezTo>
                    <a:pt x="918210" y="1409739"/>
                    <a:pt x="600075" y="1338302"/>
                    <a:pt x="560070" y="1334492"/>
                  </a:cubicBezTo>
                  <a:cubicBezTo>
                    <a:pt x="373381" y="1317347"/>
                    <a:pt x="186691" y="1296392"/>
                    <a:pt x="0" y="127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86E76F-5488-4F87-A52A-9ED36B9FA234}"/>
                </a:ext>
              </a:extLst>
            </p:cNvPr>
            <p:cNvSpPr/>
            <p:nvPr/>
          </p:nvSpPr>
          <p:spPr>
            <a:xfrm>
              <a:off x="2989580" y="1663485"/>
              <a:ext cx="359207" cy="538810"/>
            </a:xfrm>
            <a:custGeom>
              <a:avLst/>
              <a:gdLst>
                <a:gd name="connsiteX0" fmla="*/ 0 w 914400"/>
                <a:gd name="connsiteY0" fmla="*/ 1304122 h 1371600"/>
                <a:gd name="connsiteX1" fmla="*/ 238125 w 914400"/>
                <a:gd name="connsiteY1" fmla="*/ 52537 h 1371600"/>
                <a:gd name="connsiteX2" fmla="*/ 300038 w 914400"/>
                <a:gd name="connsiteY2" fmla="*/ 150 h 1371600"/>
                <a:gd name="connsiteX3" fmla="*/ 675323 w 914400"/>
                <a:gd name="connsiteY3" fmla="*/ 150 h 1371600"/>
                <a:gd name="connsiteX4" fmla="*/ 741045 w 914400"/>
                <a:gd name="connsiteY4" fmla="*/ 58252 h 1371600"/>
                <a:gd name="connsiteX5" fmla="*/ 921068 w 914400"/>
                <a:gd name="connsiteY5" fmla="*/ 1374607 h 1371600"/>
                <a:gd name="connsiteX6" fmla="*/ 0 w 914400"/>
                <a:gd name="connsiteY6" fmla="*/ 130412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" h="1371600">
                  <a:moveTo>
                    <a:pt x="0" y="1304122"/>
                  </a:moveTo>
                  <a:cubicBezTo>
                    <a:pt x="39052" y="1099335"/>
                    <a:pt x="199073" y="264945"/>
                    <a:pt x="238125" y="52537"/>
                  </a:cubicBezTo>
                  <a:cubicBezTo>
                    <a:pt x="244793" y="14437"/>
                    <a:pt x="257175" y="-1755"/>
                    <a:pt x="300038" y="150"/>
                  </a:cubicBezTo>
                  <a:cubicBezTo>
                    <a:pt x="424815" y="3960"/>
                    <a:pt x="550545" y="4912"/>
                    <a:pt x="675323" y="150"/>
                  </a:cubicBezTo>
                  <a:cubicBezTo>
                    <a:pt x="722948" y="-1755"/>
                    <a:pt x="736282" y="15390"/>
                    <a:pt x="741045" y="58252"/>
                  </a:cubicBezTo>
                  <a:cubicBezTo>
                    <a:pt x="764857" y="244942"/>
                    <a:pt x="886777" y="1122195"/>
                    <a:pt x="921068" y="1374607"/>
                  </a:cubicBezTo>
                  <a:cubicBezTo>
                    <a:pt x="922973" y="1381275"/>
                    <a:pt x="5715" y="1302217"/>
                    <a:pt x="0" y="13041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76FB647-4E0B-47A6-A751-A64B90A4DCC4}"/>
                </a:ext>
              </a:extLst>
            </p:cNvPr>
            <p:cNvSpPr/>
            <p:nvPr/>
          </p:nvSpPr>
          <p:spPr>
            <a:xfrm>
              <a:off x="9429" y="1603676"/>
              <a:ext cx="4752721" cy="1131127"/>
            </a:xfrm>
            <a:custGeom>
              <a:avLst/>
              <a:gdLst>
                <a:gd name="connsiteX0" fmla="*/ 4574879 w 4752721"/>
                <a:gd name="connsiteY0" fmla="*/ 766307 h 1131127"/>
                <a:gd name="connsiteX1" fmla="*/ 4555422 w 4752721"/>
                <a:gd name="connsiteY1" fmla="*/ 785764 h 1131127"/>
                <a:gd name="connsiteX2" fmla="*/ 4555422 w 4752721"/>
                <a:gd name="connsiteY2" fmla="*/ 807092 h 1131127"/>
                <a:gd name="connsiteX3" fmla="*/ 4574879 w 4752721"/>
                <a:gd name="connsiteY3" fmla="*/ 826549 h 1131127"/>
                <a:gd name="connsiteX4" fmla="*/ 4639986 w 4752721"/>
                <a:gd name="connsiteY4" fmla="*/ 826549 h 1131127"/>
                <a:gd name="connsiteX5" fmla="*/ 4659443 w 4752721"/>
                <a:gd name="connsiteY5" fmla="*/ 807092 h 1131127"/>
                <a:gd name="connsiteX6" fmla="*/ 4659443 w 4752721"/>
                <a:gd name="connsiteY6" fmla="*/ 785764 h 1131127"/>
                <a:gd name="connsiteX7" fmla="*/ 4639986 w 4752721"/>
                <a:gd name="connsiteY7" fmla="*/ 766307 h 1131127"/>
                <a:gd name="connsiteX8" fmla="*/ 2344805 w 4752721"/>
                <a:gd name="connsiteY8" fmla="*/ 0 h 1131127"/>
                <a:gd name="connsiteX9" fmla="*/ 2409538 w 4752721"/>
                <a:gd name="connsiteY9" fmla="*/ 1871 h 1131127"/>
                <a:gd name="connsiteX10" fmla="*/ 2549478 w 4752721"/>
                <a:gd name="connsiteY10" fmla="*/ 81944 h 1131127"/>
                <a:gd name="connsiteX11" fmla="*/ 2593257 w 4752721"/>
                <a:gd name="connsiteY11" fmla="*/ 199809 h 1131127"/>
                <a:gd name="connsiteX12" fmla="*/ 2602611 w 4752721"/>
                <a:gd name="connsiteY12" fmla="*/ 225253 h 1131127"/>
                <a:gd name="connsiteX13" fmla="*/ 2649383 w 4752721"/>
                <a:gd name="connsiteY13" fmla="*/ 297468 h 1131127"/>
                <a:gd name="connsiteX14" fmla="*/ 2671833 w 4752721"/>
                <a:gd name="connsiteY14" fmla="*/ 314680 h 1131127"/>
                <a:gd name="connsiteX15" fmla="*/ 2879499 w 4752721"/>
                <a:gd name="connsiteY15" fmla="*/ 336756 h 1131127"/>
                <a:gd name="connsiteX16" fmla="*/ 2893718 w 4752721"/>
                <a:gd name="connsiteY16" fmla="*/ 353594 h 1131127"/>
                <a:gd name="connsiteX17" fmla="*/ 2886983 w 4752721"/>
                <a:gd name="connsiteY17" fmla="*/ 543674 h 1131127"/>
                <a:gd name="connsiteX18" fmla="*/ 4216421 w 4752721"/>
                <a:gd name="connsiteY18" fmla="*/ 698208 h 1131127"/>
                <a:gd name="connsiteX19" fmla="*/ 4508651 w 4752721"/>
                <a:gd name="connsiteY19" fmla="*/ 731509 h 1131127"/>
                <a:gd name="connsiteX20" fmla="*/ 4518753 w 4752721"/>
                <a:gd name="connsiteY20" fmla="*/ 739741 h 1131127"/>
                <a:gd name="connsiteX21" fmla="*/ 4531476 w 4752721"/>
                <a:gd name="connsiteY21" fmla="*/ 776784 h 1131127"/>
                <a:gd name="connsiteX22" fmla="*/ 4548313 w 4752721"/>
                <a:gd name="connsiteY22" fmla="*/ 738619 h 1131127"/>
                <a:gd name="connsiteX23" fmla="*/ 4669171 w 4752721"/>
                <a:gd name="connsiteY23" fmla="*/ 738619 h 1131127"/>
                <a:gd name="connsiteX24" fmla="*/ 4681893 w 4752721"/>
                <a:gd name="connsiteY24" fmla="*/ 744231 h 1131127"/>
                <a:gd name="connsiteX25" fmla="*/ 4686757 w 4752721"/>
                <a:gd name="connsiteY25" fmla="*/ 756205 h 1131127"/>
                <a:gd name="connsiteX26" fmla="*/ 4686009 w 4752721"/>
                <a:gd name="connsiteY26" fmla="*/ 836652 h 1131127"/>
                <a:gd name="connsiteX27" fmla="*/ 4726794 w 4752721"/>
                <a:gd name="connsiteY27" fmla="*/ 842265 h 1131127"/>
                <a:gd name="connsiteX28" fmla="*/ 4751864 w 4752721"/>
                <a:gd name="connsiteY28" fmla="*/ 864341 h 1131127"/>
                <a:gd name="connsiteX29" fmla="*/ 4689002 w 4752721"/>
                <a:gd name="connsiteY29" fmla="*/ 1131127 h 1131127"/>
                <a:gd name="connsiteX30" fmla="*/ 506116 w 4752721"/>
                <a:gd name="connsiteY30" fmla="*/ 1117282 h 1131127"/>
                <a:gd name="connsiteX31" fmla="*/ 478428 w 4752721"/>
                <a:gd name="connsiteY31" fmla="*/ 966116 h 1131127"/>
                <a:gd name="connsiteX32" fmla="*/ 290966 w 4752721"/>
                <a:gd name="connsiteY32" fmla="*/ 526088 h 1131127"/>
                <a:gd name="connsiteX33" fmla="*/ 56734 w 4752721"/>
                <a:gd name="connsiteY33" fmla="*/ 243961 h 1131127"/>
                <a:gd name="connsiteX34" fmla="*/ 2104 w 4752721"/>
                <a:gd name="connsiteY34" fmla="*/ 182971 h 1131127"/>
                <a:gd name="connsiteX35" fmla="*/ 12956 w 4752721"/>
                <a:gd name="connsiteY35" fmla="*/ 159772 h 1131127"/>
                <a:gd name="connsiteX36" fmla="*/ 1746502 w 4752721"/>
                <a:gd name="connsiteY36" fmla="*/ 393631 h 1131127"/>
                <a:gd name="connsiteX37" fmla="*/ 1850522 w 4752721"/>
                <a:gd name="connsiteY37" fmla="*/ 464724 h 1131127"/>
                <a:gd name="connsiteX38" fmla="*/ 1885694 w 4752721"/>
                <a:gd name="connsiteY38" fmla="*/ 462479 h 1131127"/>
                <a:gd name="connsiteX39" fmla="*/ 1979986 w 4752721"/>
                <a:gd name="connsiteY39" fmla="*/ 353594 h 1131127"/>
                <a:gd name="connsiteX40" fmla="*/ 2021519 w 4752721"/>
                <a:gd name="connsiteY40" fmla="*/ 291855 h 1131127"/>
                <a:gd name="connsiteX41" fmla="*/ 2098225 w 4752721"/>
                <a:gd name="connsiteY41" fmla="*/ 105891 h 1131127"/>
                <a:gd name="connsiteX42" fmla="*/ 2131901 w 4752721"/>
                <a:gd name="connsiteY42" fmla="*/ 72590 h 1131127"/>
                <a:gd name="connsiteX43" fmla="*/ 2313375 w 4752721"/>
                <a:gd name="connsiteY43" fmla="*/ 69596 h 1131127"/>
                <a:gd name="connsiteX44" fmla="*/ 2323103 w 4752721"/>
                <a:gd name="connsiteY44" fmla="*/ 60616 h 1131127"/>
                <a:gd name="connsiteX45" fmla="*/ 2322729 w 4752721"/>
                <a:gd name="connsiteY45" fmla="*/ 25069 h 1131127"/>
                <a:gd name="connsiteX46" fmla="*/ 2344805 w 4752721"/>
                <a:gd name="connsiteY46" fmla="*/ 0 h 11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752721" h="1131127">
                  <a:moveTo>
                    <a:pt x="4574879" y="766307"/>
                  </a:moveTo>
                  <a:cubicBezTo>
                    <a:pt x="4564028" y="766307"/>
                    <a:pt x="4555422" y="774913"/>
                    <a:pt x="4555422" y="785764"/>
                  </a:cubicBezTo>
                  <a:lnTo>
                    <a:pt x="4555422" y="807092"/>
                  </a:lnTo>
                  <a:cubicBezTo>
                    <a:pt x="4555422" y="817943"/>
                    <a:pt x="4564028" y="826549"/>
                    <a:pt x="4574879" y="826549"/>
                  </a:cubicBezTo>
                  <a:lnTo>
                    <a:pt x="4639986" y="826549"/>
                  </a:lnTo>
                  <a:cubicBezTo>
                    <a:pt x="4650462" y="826549"/>
                    <a:pt x="4659443" y="817943"/>
                    <a:pt x="4659443" y="807092"/>
                  </a:cubicBezTo>
                  <a:lnTo>
                    <a:pt x="4659443" y="785764"/>
                  </a:lnTo>
                  <a:cubicBezTo>
                    <a:pt x="4659443" y="774913"/>
                    <a:pt x="4650837" y="766307"/>
                    <a:pt x="4639986" y="766307"/>
                  </a:cubicBezTo>
                  <a:close/>
                  <a:moveTo>
                    <a:pt x="2344805" y="0"/>
                  </a:moveTo>
                  <a:cubicBezTo>
                    <a:pt x="2351166" y="0"/>
                    <a:pt x="2393073" y="0"/>
                    <a:pt x="2409538" y="1871"/>
                  </a:cubicBezTo>
                  <a:cubicBezTo>
                    <a:pt x="2464541" y="13844"/>
                    <a:pt x="2512809" y="40785"/>
                    <a:pt x="2549478" y="81944"/>
                  </a:cubicBezTo>
                  <a:cubicBezTo>
                    <a:pt x="2577916" y="113749"/>
                    <a:pt x="2592508" y="155656"/>
                    <a:pt x="2593257" y="199809"/>
                  </a:cubicBezTo>
                  <a:cubicBezTo>
                    <a:pt x="2593631" y="209537"/>
                    <a:pt x="2594753" y="216646"/>
                    <a:pt x="2602611" y="225253"/>
                  </a:cubicBezTo>
                  <a:cubicBezTo>
                    <a:pt x="2622068" y="246580"/>
                    <a:pt x="2637035" y="271276"/>
                    <a:pt x="2649383" y="297468"/>
                  </a:cubicBezTo>
                  <a:cubicBezTo>
                    <a:pt x="2654995" y="309067"/>
                    <a:pt x="2660982" y="313557"/>
                    <a:pt x="2671833" y="314680"/>
                  </a:cubicBezTo>
                  <a:cubicBezTo>
                    <a:pt x="2748538" y="322163"/>
                    <a:pt x="2802794" y="330021"/>
                    <a:pt x="2879499" y="336756"/>
                  </a:cubicBezTo>
                  <a:cubicBezTo>
                    <a:pt x="2892595" y="337879"/>
                    <a:pt x="2894092" y="342369"/>
                    <a:pt x="2893718" y="353594"/>
                  </a:cubicBezTo>
                  <a:cubicBezTo>
                    <a:pt x="2892221" y="413462"/>
                    <a:pt x="2887731" y="483807"/>
                    <a:pt x="2886983" y="543674"/>
                  </a:cubicBezTo>
                  <a:cubicBezTo>
                    <a:pt x="2886983" y="548539"/>
                    <a:pt x="4204074" y="697086"/>
                    <a:pt x="4216421" y="698208"/>
                  </a:cubicBezTo>
                  <a:cubicBezTo>
                    <a:pt x="4232511" y="701201"/>
                    <a:pt x="4463002" y="726645"/>
                    <a:pt x="4508651" y="731509"/>
                  </a:cubicBezTo>
                  <a:cubicBezTo>
                    <a:pt x="4513515" y="731884"/>
                    <a:pt x="4517257" y="735251"/>
                    <a:pt x="4518753" y="739741"/>
                  </a:cubicBezTo>
                  <a:cubicBezTo>
                    <a:pt x="4524366" y="756579"/>
                    <a:pt x="4531476" y="776784"/>
                    <a:pt x="4531476" y="776784"/>
                  </a:cubicBezTo>
                  <a:cubicBezTo>
                    <a:pt x="4532224" y="743483"/>
                    <a:pt x="4538585" y="738619"/>
                    <a:pt x="4548313" y="738619"/>
                  </a:cubicBezTo>
                  <a:lnTo>
                    <a:pt x="4669171" y="738619"/>
                  </a:lnTo>
                  <a:cubicBezTo>
                    <a:pt x="4674036" y="738619"/>
                    <a:pt x="4678526" y="740864"/>
                    <a:pt x="4681893" y="744231"/>
                  </a:cubicBezTo>
                  <a:cubicBezTo>
                    <a:pt x="4681893" y="744231"/>
                    <a:pt x="4686757" y="749096"/>
                    <a:pt x="4686757" y="756205"/>
                  </a:cubicBezTo>
                  <a:lnTo>
                    <a:pt x="4686009" y="836652"/>
                  </a:lnTo>
                  <a:cubicBezTo>
                    <a:pt x="4686383" y="837400"/>
                    <a:pt x="4716691" y="842265"/>
                    <a:pt x="4726794" y="842265"/>
                  </a:cubicBezTo>
                  <a:cubicBezTo>
                    <a:pt x="4742509" y="840768"/>
                    <a:pt x="4756354" y="841517"/>
                    <a:pt x="4751864" y="864341"/>
                  </a:cubicBezTo>
                  <a:cubicBezTo>
                    <a:pt x="4751116" y="869205"/>
                    <a:pt x="4727169" y="1131127"/>
                    <a:pt x="4689002" y="1131127"/>
                  </a:cubicBezTo>
                  <a:cubicBezTo>
                    <a:pt x="4296120" y="1131127"/>
                    <a:pt x="1472607" y="1117282"/>
                    <a:pt x="506116" y="1117282"/>
                  </a:cubicBezTo>
                  <a:cubicBezTo>
                    <a:pt x="496762" y="1070885"/>
                    <a:pt x="488156" y="1012139"/>
                    <a:pt x="478428" y="966116"/>
                  </a:cubicBezTo>
                  <a:cubicBezTo>
                    <a:pt x="444752" y="807093"/>
                    <a:pt x="391245" y="656674"/>
                    <a:pt x="290966" y="526088"/>
                  </a:cubicBezTo>
                  <a:cubicBezTo>
                    <a:pt x="285354" y="518605"/>
                    <a:pt x="128949" y="330769"/>
                    <a:pt x="56734" y="243961"/>
                  </a:cubicBezTo>
                  <a:cubicBezTo>
                    <a:pt x="39148" y="223007"/>
                    <a:pt x="22310" y="201679"/>
                    <a:pt x="2104" y="182971"/>
                  </a:cubicBezTo>
                  <a:cubicBezTo>
                    <a:pt x="-4256" y="175487"/>
                    <a:pt x="5098" y="158650"/>
                    <a:pt x="12956" y="159772"/>
                  </a:cubicBezTo>
                  <a:cubicBezTo>
                    <a:pt x="106499" y="172494"/>
                    <a:pt x="1659319" y="382031"/>
                    <a:pt x="1746502" y="393631"/>
                  </a:cubicBezTo>
                  <a:cubicBezTo>
                    <a:pt x="1762966" y="395876"/>
                    <a:pt x="1834059" y="453498"/>
                    <a:pt x="1850522" y="464724"/>
                  </a:cubicBezTo>
                  <a:cubicBezTo>
                    <a:pt x="1862870" y="473330"/>
                    <a:pt x="1874843" y="468091"/>
                    <a:pt x="1885694" y="462479"/>
                  </a:cubicBezTo>
                  <a:cubicBezTo>
                    <a:pt x="1931344" y="438906"/>
                    <a:pt x="1961652" y="400740"/>
                    <a:pt x="1979986" y="353594"/>
                  </a:cubicBezTo>
                  <a:cubicBezTo>
                    <a:pt x="1989715" y="329273"/>
                    <a:pt x="2000940" y="310190"/>
                    <a:pt x="2021519" y="291855"/>
                  </a:cubicBezTo>
                  <a:cubicBezTo>
                    <a:pt x="2075775" y="243213"/>
                    <a:pt x="2096354" y="177733"/>
                    <a:pt x="2098225" y="105891"/>
                  </a:cubicBezTo>
                  <a:cubicBezTo>
                    <a:pt x="2098973" y="73338"/>
                    <a:pt x="2098599" y="73338"/>
                    <a:pt x="2131901" y="72590"/>
                  </a:cubicBezTo>
                  <a:cubicBezTo>
                    <a:pt x="2192517" y="71467"/>
                    <a:pt x="2252759" y="70345"/>
                    <a:pt x="2313375" y="69596"/>
                  </a:cubicBezTo>
                  <a:cubicBezTo>
                    <a:pt x="2320484" y="69596"/>
                    <a:pt x="2323478" y="68100"/>
                    <a:pt x="2323103" y="60616"/>
                  </a:cubicBezTo>
                  <a:cubicBezTo>
                    <a:pt x="2322729" y="48643"/>
                    <a:pt x="2324226" y="36669"/>
                    <a:pt x="2322729" y="25069"/>
                  </a:cubicBezTo>
                  <a:cubicBezTo>
                    <a:pt x="2320484" y="7484"/>
                    <a:pt x="2327593" y="0"/>
                    <a:pt x="234480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53410B9-F610-4AF9-9B72-D141A9EF7D76}"/>
                </a:ext>
              </a:extLst>
            </p:cNvPr>
            <p:cNvSpPr/>
            <p:nvPr/>
          </p:nvSpPr>
          <p:spPr>
            <a:xfrm>
              <a:off x="55312" y="1794504"/>
              <a:ext cx="1986861" cy="396624"/>
            </a:xfrm>
            <a:custGeom>
              <a:avLst/>
              <a:gdLst>
                <a:gd name="connsiteX0" fmla="*/ 4358640 w 5057775"/>
                <a:gd name="connsiteY0" fmla="*/ 589597 h 1009650"/>
                <a:gd name="connsiteX1" fmla="*/ 0 w 5057775"/>
                <a:gd name="connsiteY1" fmla="*/ 0 h 1009650"/>
                <a:gd name="connsiteX2" fmla="*/ 481965 w 5057775"/>
                <a:gd name="connsiteY2" fmla="*/ 557213 h 1009650"/>
                <a:gd name="connsiteX3" fmla="*/ 5060633 w 5057775"/>
                <a:gd name="connsiteY3" fmla="*/ 1012508 h 1009650"/>
                <a:gd name="connsiteX4" fmla="*/ 4358640 w 5057775"/>
                <a:gd name="connsiteY4" fmla="*/ 589597 h 1009650"/>
                <a:gd name="connsiteX5" fmla="*/ 204787 w 5057775"/>
                <a:gd name="connsiteY5" fmla="*/ 231458 h 1009650"/>
                <a:gd name="connsiteX6" fmla="*/ 208598 w 5057775"/>
                <a:gd name="connsiteY6" fmla="*/ 228600 h 1009650"/>
                <a:gd name="connsiteX7" fmla="*/ 204787 w 5057775"/>
                <a:gd name="connsiteY7" fmla="*/ 231458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7775" h="1009650">
                  <a:moveTo>
                    <a:pt x="4358640" y="589597"/>
                  </a:moveTo>
                  <a:cubicBezTo>
                    <a:pt x="4037648" y="546735"/>
                    <a:pt x="586740" y="85725"/>
                    <a:pt x="0" y="0"/>
                  </a:cubicBezTo>
                  <a:cubicBezTo>
                    <a:pt x="63818" y="71438"/>
                    <a:pt x="317182" y="379095"/>
                    <a:pt x="481965" y="557213"/>
                  </a:cubicBezTo>
                  <a:cubicBezTo>
                    <a:pt x="1908810" y="706755"/>
                    <a:pt x="3591878" y="891540"/>
                    <a:pt x="5060633" y="1012508"/>
                  </a:cubicBezTo>
                  <a:cubicBezTo>
                    <a:pt x="4962525" y="964883"/>
                    <a:pt x="4516755" y="703897"/>
                    <a:pt x="4358640" y="589597"/>
                  </a:cubicBezTo>
                  <a:close/>
                  <a:moveTo>
                    <a:pt x="204787" y="231458"/>
                  </a:moveTo>
                  <a:cubicBezTo>
                    <a:pt x="206693" y="230505"/>
                    <a:pt x="207645" y="229552"/>
                    <a:pt x="208598" y="228600"/>
                  </a:cubicBezTo>
                  <a:cubicBezTo>
                    <a:pt x="207645" y="229552"/>
                    <a:pt x="206693" y="230505"/>
                    <a:pt x="204787" y="231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C296A95-E030-49F8-BE66-7F20724468B1}"/>
                </a:ext>
              </a:extLst>
            </p:cNvPr>
            <p:cNvSpPr/>
            <p:nvPr/>
          </p:nvSpPr>
          <p:spPr>
            <a:xfrm>
              <a:off x="286590" y="2055379"/>
              <a:ext cx="4448923" cy="651062"/>
            </a:xfrm>
            <a:custGeom>
              <a:avLst/>
              <a:gdLst>
                <a:gd name="connsiteX0" fmla="*/ 5639654 w 11325225"/>
                <a:gd name="connsiteY0" fmla="*/ 1631440 h 1657350"/>
                <a:gd name="connsiteX1" fmla="*/ 673318 w 11325225"/>
                <a:gd name="connsiteY1" fmla="*/ 1596198 h 1657350"/>
                <a:gd name="connsiteX2" fmla="*/ 627598 w 11325225"/>
                <a:gd name="connsiteY2" fmla="*/ 1543810 h 1657350"/>
                <a:gd name="connsiteX3" fmla="*/ 539968 w 11325225"/>
                <a:gd name="connsiteY3" fmla="*/ 1132330 h 1657350"/>
                <a:gd name="connsiteX4" fmla="*/ 278983 w 11325225"/>
                <a:gd name="connsiteY4" fmla="*/ 437005 h 1657350"/>
                <a:gd name="connsiteX5" fmla="*/ 38953 w 11325225"/>
                <a:gd name="connsiteY5" fmla="*/ 88390 h 1657350"/>
                <a:gd name="connsiteX6" fmla="*/ 2758 w 11325225"/>
                <a:gd name="connsiteY6" fmla="*/ 16000 h 1657350"/>
                <a:gd name="connsiteX7" fmla="*/ 81816 w 11325225"/>
                <a:gd name="connsiteY7" fmla="*/ 5523 h 1657350"/>
                <a:gd name="connsiteX8" fmla="*/ 5390099 w 11325225"/>
                <a:gd name="connsiteY8" fmla="*/ 518920 h 1657350"/>
                <a:gd name="connsiteX9" fmla="*/ 10836494 w 11325225"/>
                <a:gd name="connsiteY9" fmla="*/ 1014220 h 1657350"/>
                <a:gd name="connsiteX10" fmla="*/ 11326078 w 11325225"/>
                <a:gd name="connsiteY10" fmla="*/ 1055178 h 1657350"/>
                <a:gd name="connsiteX11" fmla="*/ 11153676 w 11325225"/>
                <a:gd name="connsiteY11" fmla="*/ 1661920 h 1657350"/>
                <a:gd name="connsiteX12" fmla="*/ 5639654 w 11325225"/>
                <a:gd name="connsiteY12" fmla="*/ 163144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5225" h="1657350">
                  <a:moveTo>
                    <a:pt x="5639654" y="1631440"/>
                  </a:moveTo>
                  <a:cubicBezTo>
                    <a:pt x="5152926" y="1618105"/>
                    <a:pt x="830481" y="1597150"/>
                    <a:pt x="673318" y="1596198"/>
                  </a:cubicBezTo>
                  <a:cubicBezTo>
                    <a:pt x="631408" y="1596198"/>
                    <a:pt x="631408" y="1567623"/>
                    <a:pt x="627598" y="1543810"/>
                  </a:cubicBezTo>
                  <a:cubicBezTo>
                    <a:pt x="605691" y="1404745"/>
                    <a:pt x="574258" y="1268538"/>
                    <a:pt x="539968" y="1132330"/>
                  </a:cubicBezTo>
                  <a:cubicBezTo>
                    <a:pt x="479961" y="890395"/>
                    <a:pt x="399951" y="655128"/>
                    <a:pt x="278983" y="437005"/>
                  </a:cubicBezTo>
                  <a:cubicBezTo>
                    <a:pt x="217071" y="324610"/>
                    <a:pt x="116106" y="190308"/>
                    <a:pt x="38953" y="88390"/>
                  </a:cubicBezTo>
                  <a:cubicBezTo>
                    <a:pt x="22761" y="66483"/>
                    <a:pt x="-9624" y="41718"/>
                    <a:pt x="2758" y="16000"/>
                  </a:cubicBezTo>
                  <a:cubicBezTo>
                    <a:pt x="16093" y="-10670"/>
                    <a:pt x="55146" y="3618"/>
                    <a:pt x="81816" y="5523"/>
                  </a:cubicBezTo>
                  <a:cubicBezTo>
                    <a:pt x="200878" y="15048"/>
                    <a:pt x="5310088" y="511300"/>
                    <a:pt x="5390099" y="518920"/>
                  </a:cubicBezTo>
                  <a:cubicBezTo>
                    <a:pt x="5520591" y="531303"/>
                    <a:pt x="10736481" y="1004695"/>
                    <a:pt x="10836494" y="1014220"/>
                  </a:cubicBezTo>
                  <a:cubicBezTo>
                    <a:pt x="11004134" y="1036128"/>
                    <a:pt x="11326078" y="1055178"/>
                    <a:pt x="11326078" y="1055178"/>
                  </a:cubicBezTo>
                  <a:cubicBezTo>
                    <a:pt x="11326078" y="1055178"/>
                    <a:pt x="11284169" y="1661920"/>
                    <a:pt x="11153676" y="1661920"/>
                  </a:cubicBezTo>
                  <a:cubicBezTo>
                    <a:pt x="11013659" y="1661920"/>
                    <a:pt x="6147336" y="1645728"/>
                    <a:pt x="5639654" y="1631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3488870-1FEB-4CE5-9C66-FE8C00ADA043}"/>
                </a:ext>
              </a:extLst>
            </p:cNvPr>
            <p:cNvSpPr/>
            <p:nvPr/>
          </p:nvSpPr>
          <p:spPr>
            <a:xfrm>
              <a:off x="4701424" y="2253615"/>
              <a:ext cx="18709" cy="190829"/>
            </a:xfrm>
            <a:custGeom>
              <a:avLst/>
              <a:gdLst>
                <a:gd name="connsiteX0" fmla="*/ 0 w 47625"/>
                <a:gd name="connsiteY0" fmla="*/ 0 h 485775"/>
                <a:gd name="connsiteX1" fmla="*/ 49530 w 47625"/>
                <a:gd name="connsiteY1" fmla="*/ 0 h 485775"/>
                <a:gd name="connsiteX2" fmla="*/ 49530 w 47625"/>
                <a:gd name="connsiteY2" fmla="*/ 489585 h 485775"/>
                <a:gd name="connsiteX3" fmla="*/ 0 w 47625"/>
                <a:gd name="connsiteY3" fmla="*/ 48958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85775">
                  <a:moveTo>
                    <a:pt x="0" y="0"/>
                  </a:moveTo>
                  <a:lnTo>
                    <a:pt x="49530" y="0"/>
                  </a:lnTo>
                  <a:lnTo>
                    <a:pt x="49530" y="489585"/>
                  </a:lnTo>
                  <a:lnTo>
                    <a:pt x="0" y="489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7157761-2C2A-4F06-B513-09C081B3383D}"/>
                </a:ext>
              </a:extLst>
            </p:cNvPr>
            <p:cNvSpPr/>
            <p:nvPr/>
          </p:nvSpPr>
          <p:spPr>
            <a:xfrm>
              <a:off x="1916076" y="1699304"/>
              <a:ext cx="2614725" cy="727179"/>
            </a:xfrm>
            <a:custGeom>
              <a:avLst/>
              <a:gdLst>
                <a:gd name="connsiteX0" fmla="*/ 873322 w 2614725"/>
                <a:gd name="connsiteY0" fmla="*/ 386306 h 727179"/>
                <a:gd name="connsiteX1" fmla="*/ 837027 w 2614725"/>
                <a:gd name="connsiteY1" fmla="*/ 422601 h 727179"/>
                <a:gd name="connsiteX2" fmla="*/ 873322 w 2614725"/>
                <a:gd name="connsiteY2" fmla="*/ 458896 h 727179"/>
                <a:gd name="connsiteX3" fmla="*/ 909617 w 2614725"/>
                <a:gd name="connsiteY3" fmla="*/ 422601 h 727179"/>
                <a:gd name="connsiteX4" fmla="*/ 873322 w 2614725"/>
                <a:gd name="connsiteY4" fmla="*/ 386306 h 727179"/>
                <a:gd name="connsiteX5" fmla="*/ 767056 w 2614725"/>
                <a:gd name="connsiteY5" fmla="*/ 376578 h 727179"/>
                <a:gd name="connsiteX6" fmla="*/ 730761 w 2614725"/>
                <a:gd name="connsiteY6" fmla="*/ 412873 h 727179"/>
                <a:gd name="connsiteX7" fmla="*/ 767056 w 2614725"/>
                <a:gd name="connsiteY7" fmla="*/ 449168 h 727179"/>
                <a:gd name="connsiteX8" fmla="*/ 803351 w 2614725"/>
                <a:gd name="connsiteY8" fmla="*/ 412873 h 727179"/>
                <a:gd name="connsiteX9" fmla="*/ 767056 w 2614725"/>
                <a:gd name="connsiteY9" fmla="*/ 376578 h 727179"/>
                <a:gd name="connsiteX10" fmla="*/ 660417 w 2614725"/>
                <a:gd name="connsiteY10" fmla="*/ 366849 h 727179"/>
                <a:gd name="connsiteX11" fmla="*/ 624122 w 2614725"/>
                <a:gd name="connsiteY11" fmla="*/ 403144 h 727179"/>
                <a:gd name="connsiteX12" fmla="*/ 660417 w 2614725"/>
                <a:gd name="connsiteY12" fmla="*/ 439439 h 727179"/>
                <a:gd name="connsiteX13" fmla="*/ 696712 w 2614725"/>
                <a:gd name="connsiteY13" fmla="*/ 403144 h 727179"/>
                <a:gd name="connsiteX14" fmla="*/ 660417 w 2614725"/>
                <a:gd name="connsiteY14" fmla="*/ 366849 h 727179"/>
                <a:gd name="connsiteX15" fmla="*/ 554151 w 2614725"/>
                <a:gd name="connsiteY15" fmla="*/ 357121 h 727179"/>
                <a:gd name="connsiteX16" fmla="*/ 517856 w 2614725"/>
                <a:gd name="connsiteY16" fmla="*/ 393416 h 727179"/>
                <a:gd name="connsiteX17" fmla="*/ 554151 w 2614725"/>
                <a:gd name="connsiteY17" fmla="*/ 429711 h 727179"/>
                <a:gd name="connsiteX18" fmla="*/ 590446 w 2614725"/>
                <a:gd name="connsiteY18" fmla="*/ 393416 h 727179"/>
                <a:gd name="connsiteX19" fmla="*/ 554151 w 2614725"/>
                <a:gd name="connsiteY19" fmla="*/ 357121 h 727179"/>
                <a:gd name="connsiteX20" fmla="*/ 447886 w 2614725"/>
                <a:gd name="connsiteY20" fmla="*/ 347392 h 727179"/>
                <a:gd name="connsiteX21" fmla="*/ 411591 w 2614725"/>
                <a:gd name="connsiteY21" fmla="*/ 383687 h 727179"/>
                <a:gd name="connsiteX22" fmla="*/ 447886 w 2614725"/>
                <a:gd name="connsiteY22" fmla="*/ 419982 h 727179"/>
                <a:gd name="connsiteX23" fmla="*/ 484181 w 2614725"/>
                <a:gd name="connsiteY23" fmla="*/ 383687 h 727179"/>
                <a:gd name="connsiteX24" fmla="*/ 447886 w 2614725"/>
                <a:gd name="connsiteY24" fmla="*/ 347392 h 727179"/>
                <a:gd name="connsiteX25" fmla="*/ 341621 w 2614725"/>
                <a:gd name="connsiteY25" fmla="*/ 337664 h 727179"/>
                <a:gd name="connsiteX26" fmla="*/ 305326 w 2614725"/>
                <a:gd name="connsiteY26" fmla="*/ 373959 h 727179"/>
                <a:gd name="connsiteX27" fmla="*/ 341621 w 2614725"/>
                <a:gd name="connsiteY27" fmla="*/ 410254 h 727179"/>
                <a:gd name="connsiteX28" fmla="*/ 377916 w 2614725"/>
                <a:gd name="connsiteY28" fmla="*/ 373959 h 727179"/>
                <a:gd name="connsiteX29" fmla="*/ 341621 w 2614725"/>
                <a:gd name="connsiteY29" fmla="*/ 337664 h 727179"/>
                <a:gd name="connsiteX30" fmla="*/ 385399 w 2614725"/>
                <a:gd name="connsiteY30" fmla="*/ 165544 h 727179"/>
                <a:gd name="connsiteX31" fmla="*/ 349104 w 2614725"/>
                <a:gd name="connsiteY31" fmla="*/ 201839 h 727179"/>
                <a:gd name="connsiteX32" fmla="*/ 385399 w 2614725"/>
                <a:gd name="connsiteY32" fmla="*/ 238134 h 727179"/>
                <a:gd name="connsiteX33" fmla="*/ 421694 w 2614725"/>
                <a:gd name="connsiteY33" fmla="*/ 201839 h 727179"/>
                <a:gd name="connsiteX34" fmla="*/ 385399 w 2614725"/>
                <a:gd name="connsiteY34" fmla="*/ 165544 h 727179"/>
                <a:gd name="connsiteX35" fmla="*/ 280631 w 2614725"/>
                <a:gd name="connsiteY35" fmla="*/ 165544 h 727179"/>
                <a:gd name="connsiteX36" fmla="*/ 244336 w 2614725"/>
                <a:gd name="connsiteY36" fmla="*/ 201839 h 727179"/>
                <a:gd name="connsiteX37" fmla="*/ 280631 w 2614725"/>
                <a:gd name="connsiteY37" fmla="*/ 238134 h 727179"/>
                <a:gd name="connsiteX38" fmla="*/ 316926 w 2614725"/>
                <a:gd name="connsiteY38" fmla="*/ 201839 h 727179"/>
                <a:gd name="connsiteX39" fmla="*/ 280631 w 2614725"/>
                <a:gd name="connsiteY39" fmla="*/ 165544 h 727179"/>
                <a:gd name="connsiteX40" fmla="*/ 453873 w 2614725"/>
                <a:gd name="connsiteY40" fmla="*/ 120269 h 727179"/>
                <a:gd name="connsiteX41" fmla="*/ 453873 w 2614725"/>
                <a:gd name="connsiteY41" fmla="*/ 192485 h 727179"/>
                <a:gd name="connsiteX42" fmla="*/ 512618 w 2614725"/>
                <a:gd name="connsiteY42" fmla="*/ 192485 h 727179"/>
                <a:gd name="connsiteX43" fmla="*/ 512618 w 2614725"/>
                <a:gd name="connsiteY43" fmla="*/ 120269 h 727179"/>
                <a:gd name="connsiteX44" fmla="*/ 453873 w 2614725"/>
                <a:gd name="connsiteY44" fmla="*/ 31590 h 727179"/>
                <a:gd name="connsiteX45" fmla="*/ 453873 w 2614725"/>
                <a:gd name="connsiteY45" fmla="*/ 103806 h 727179"/>
                <a:gd name="connsiteX46" fmla="*/ 512618 w 2614725"/>
                <a:gd name="connsiteY46" fmla="*/ 103806 h 727179"/>
                <a:gd name="connsiteX47" fmla="*/ 512618 w 2614725"/>
                <a:gd name="connsiteY47" fmla="*/ 31590 h 727179"/>
                <a:gd name="connsiteX48" fmla="*/ 383902 w 2614725"/>
                <a:gd name="connsiteY48" fmla="*/ 31590 h 727179"/>
                <a:gd name="connsiteX49" fmla="*/ 383902 w 2614725"/>
                <a:gd name="connsiteY49" fmla="*/ 103806 h 727179"/>
                <a:gd name="connsiteX50" fmla="*/ 442647 w 2614725"/>
                <a:gd name="connsiteY50" fmla="*/ 103806 h 727179"/>
                <a:gd name="connsiteX51" fmla="*/ 442647 w 2614725"/>
                <a:gd name="connsiteY51" fmla="*/ 31590 h 727179"/>
                <a:gd name="connsiteX52" fmla="*/ 311313 w 2614725"/>
                <a:gd name="connsiteY52" fmla="*/ 31590 h 727179"/>
                <a:gd name="connsiteX53" fmla="*/ 311313 w 2614725"/>
                <a:gd name="connsiteY53" fmla="*/ 103806 h 727179"/>
                <a:gd name="connsiteX54" fmla="*/ 370058 w 2614725"/>
                <a:gd name="connsiteY54" fmla="*/ 103806 h 727179"/>
                <a:gd name="connsiteX55" fmla="*/ 370058 w 2614725"/>
                <a:gd name="connsiteY55" fmla="*/ 31590 h 727179"/>
                <a:gd name="connsiteX56" fmla="*/ 236478 w 2614725"/>
                <a:gd name="connsiteY56" fmla="*/ 31590 h 727179"/>
                <a:gd name="connsiteX57" fmla="*/ 236478 w 2614725"/>
                <a:gd name="connsiteY57" fmla="*/ 103806 h 727179"/>
                <a:gd name="connsiteX58" fmla="*/ 295223 w 2614725"/>
                <a:gd name="connsiteY58" fmla="*/ 103806 h 727179"/>
                <a:gd name="connsiteX59" fmla="*/ 295223 w 2614725"/>
                <a:gd name="connsiteY59" fmla="*/ 31590 h 727179"/>
                <a:gd name="connsiteX60" fmla="*/ 296843 w 2614725"/>
                <a:gd name="connsiteY60" fmla="*/ 937 h 727179"/>
                <a:gd name="connsiteX61" fmla="*/ 607658 w 2614725"/>
                <a:gd name="connsiteY61" fmla="*/ 56660 h 727179"/>
                <a:gd name="connsiteX62" fmla="*/ 735999 w 2614725"/>
                <a:gd name="connsiteY62" fmla="*/ 244495 h 727179"/>
                <a:gd name="connsiteX63" fmla="*/ 959007 w 2614725"/>
                <a:gd name="connsiteY63" fmla="*/ 268442 h 727179"/>
                <a:gd name="connsiteX64" fmla="*/ 955265 w 2614725"/>
                <a:gd name="connsiteY64" fmla="*/ 468626 h 727179"/>
                <a:gd name="connsiteX65" fmla="*/ 2592274 w 2614725"/>
                <a:gd name="connsiteY65" fmla="*/ 656835 h 727179"/>
                <a:gd name="connsiteX66" fmla="*/ 2614725 w 2614725"/>
                <a:gd name="connsiteY66" fmla="*/ 727179 h 727179"/>
                <a:gd name="connsiteX67" fmla="*/ 199060 w 2614725"/>
                <a:gd name="connsiteY67" fmla="*/ 498933 h 727179"/>
                <a:gd name="connsiteX68" fmla="*/ 0 w 2614725"/>
                <a:gd name="connsiteY68" fmla="*/ 386307 h 727179"/>
                <a:gd name="connsiteX69" fmla="*/ 117865 w 2614725"/>
                <a:gd name="connsiteY69" fmla="*/ 236638 h 727179"/>
                <a:gd name="connsiteX70" fmla="*/ 221137 w 2614725"/>
                <a:gd name="connsiteY70" fmla="*/ 5772 h 727179"/>
                <a:gd name="connsiteX71" fmla="*/ 296843 w 2614725"/>
                <a:gd name="connsiteY71" fmla="*/ 937 h 7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14725" h="727179">
                  <a:moveTo>
                    <a:pt x="873322" y="386306"/>
                  </a:moveTo>
                  <a:cubicBezTo>
                    <a:pt x="853277" y="386306"/>
                    <a:pt x="837027" y="402556"/>
                    <a:pt x="837027" y="422601"/>
                  </a:cubicBezTo>
                  <a:cubicBezTo>
                    <a:pt x="837027" y="442646"/>
                    <a:pt x="853277" y="458896"/>
                    <a:pt x="873322" y="458896"/>
                  </a:cubicBezTo>
                  <a:cubicBezTo>
                    <a:pt x="893367" y="458896"/>
                    <a:pt x="909617" y="442646"/>
                    <a:pt x="909617" y="422601"/>
                  </a:cubicBezTo>
                  <a:cubicBezTo>
                    <a:pt x="909617" y="402556"/>
                    <a:pt x="893367" y="386306"/>
                    <a:pt x="873322" y="386306"/>
                  </a:cubicBezTo>
                  <a:close/>
                  <a:moveTo>
                    <a:pt x="767056" y="376578"/>
                  </a:moveTo>
                  <a:cubicBezTo>
                    <a:pt x="747010" y="376578"/>
                    <a:pt x="730761" y="392828"/>
                    <a:pt x="730761" y="412873"/>
                  </a:cubicBezTo>
                  <a:cubicBezTo>
                    <a:pt x="730761" y="432918"/>
                    <a:pt x="747010" y="449168"/>
                    <a:pt x="767056" y="449168"/>
                  </a:cubicBezTo>
                  <a:cubicBezTo>
                    <a:pt x="787101" y="449168"/>
                    <a:pt x="803351" y="432918"/>
                    <a:pt x="803351" y="412873"/>
                  </a:cubicBezTo>
                  <a:cubicBezTo>
                    <a:pt x="803351" y="392828"/>
                    <a:pt x="787101" y="376578"/>
                    <a:pt x="767056" y="376578"/>
                  </a:cubicBezTo>
                  <a:close/>
                  <a:moveTo>
                    <a:pt x="660417" y="366849"/>
                  </a:moveTo>
                  <a:cubicBezTo>
                    <a:pt x="640371" y="366849"/>
                    <a:pt x="624122" y="383099"/>
                    <a:pt x="624122" y="403144"/>
                  </a:cubicBezTo>
                  <a:cubicBezTo>
                    <a:pt x="624122" y="423189"/>
                    <a:pt x="640371" y="439439"/>
                    <a:pt x="660417" y="439439"/>
                  </a:cubicBezTo>
                  <a:cubicBezTo>
                    <a:pt x="680462" y="439439"/>
                    <a:pt x="696712" y="423189"/>
                    <a:pt x="696712" y="403144"/>
                  </a:cubicBezTo>
                  <a:cubicBezTo>
                    <a:pt x="696712" y="383099"/>
                    <a:pt x="680462" y="366849"/>
                    <a:pt x="660417" y="366849"/>
                  </a:cubicBezTo>
                  <a:close/>
                  <a:moveTo>
                    <a:pt x="554151" y="357121"/>
                  </a:moveTo>
                  <a:cubicBezTo>
                    <a:pt x="534106" y="357121"/>
                    <a:pt x="517856" y="373371"/>
                    <a:pt x="517856" y="393416"/>
                  </a:cubicBezTo>
                  <a:cubicBezTo>
                    <a:pt x="517856" y="413461"/>
                    <a:pt x="534106" y="429711"/>
                    <a:pt x="554151" y="429711"/>
                  </a:cubicBezTo>
                  <a:cubicBezTo>
                    <a:pt x="574196" y="429711"/>
                    <a:pt x="590446" y="413461"/>
                    <a:pt x="590446" y="393416"/>
                  </a:cubicBezTo>
                  <a:cubicBezTo>
                    <a:pt x="590446" y="373371"/>
                    <a:pt x="574196" y="357121"/>
                    <a:pt x="554151" y="357121"/>
                  </a:cubicBezTo>
                  <a:close/>
                  <a:moveTo>
                    <a:pt x="447886" y="347392"/>
                  </a:moveTo>
                  <a:cubicBezTo>
                    <a:pt x="427840" y="347392"/>
                    <a:pt x="411591" y="363641"/>
                    <a:pt x="411591" y="383687"/>
                  </a:cubicBezTo>
                  <a:cubicBezTo>
                    <a:pt x="411591" y="403732"/>
                    <a:pt x="427840" y="419982"/>
                    <a:pt x="447886" y="419982"/>
                  </a:cubicBezTo>
                  <a:cubicBezTo>
                    <a:pt x="467931" y="419982"/>
                    <a:pt x="484181" y="403732"/>
                    <a:pt x="484181" y="383687"/>
                  </a:cubicBezTo>
                  <a:cubicBezTo>
                    <a:pt x="484181" y="363641"/>
                    <a:pt x="467931" y="347392"/>
                    <a:pt x="447886" y="347392"/>
                  </a:cubicBezTo>
                  <a:close/>
                  <a:moveTo>
                    <a:pt x="341621" y="337664"/>
                  </a:moveTo>
                  <a:cubicBezTo>
                    <a:pt x="321575" y="337664"/>
                    <a:pt x="305326" y="353914"/>
                    <a:pt x="305326" y="373959"/>
                  </a:cubicBezTo>
                  <a:cubicBezTo>
                    <a:pt x="305326" y="394004"/>
                    <a:pt x="321575" y="410254"/>
                    <a:pt x="341621" y="410254"/>
                  </a:cubicBezTo>
                  <a:cubicBezTo>
                    <a:pt x="361666" y="410254"/>
                    <a:pt x="377916" y="394004"/>
                    <a:pt x="377916" y="373959"/>
                  </a:cubicBezTo>
                  <a:cubicBezTo>
                    <a:pt x="377916" y="353914"/>
                    <a:pt x="361666" y="337664"/>
                    <a:pt x="341621" y="337664"/>
                  </a:cubicBezTo>
                  <a:close/>
                  <a:moveTo>
                    <a:pt x="385399" y="165544"/>
                  </a:moveTo>
                  <a:cubicBezTo>
                    <a:pt x="365353" y="165544"/>
                    <a:pt x="349104" y="181794"/>
                    <a:pt x="349104" y="201839"/>
                  </a:cubicBezTo>
                  <a:cubicBezTo>
                    <a:pt x="349104" y="221884"/>
                    <a:pt x="365353" y="238134"/>
                    <a:pt x="385399" y="238134"/>
                  </a:cubicBezTo>
                  <a:cubicBezTo>
                    <a:pt x="405444" y="238134"/>
                    <a:pt x="421694" y="221884"/>
                    <a:pt x="421694" y="201839"/>
                  </a:cubicBezTo>
                  <a:cubicBezTo>
                    <a:pt x="421694" y="181794"/>
                    <a:pt x="405444" y="165544"/>
                    <a:pt x="385399" y="165544"/>
                  </a:cubicBezTo>
                  <a:close/>
                  <a:moveTo>
                    <a:pt x="280631" y="165544"/>
                  </a:moveTo>
                  <a:cubicBezTo>
                    <a:pt x="260585" y="165544"/>
                    <a:pt x="244336" y="181794"/>
                    <a:pt x="244336" y="201839"/>
                  </a:cubicBezTo>
                  <a:cubicBezTo>
                    <a:pt x="244336" y="221884"/>
                    <a:pt x="260585" y="238134"/>
                    <a:pt x="280631" y="238134"/>
                  </a:cubicBezTo>
                  <a:cubicBezTo>
                    <a:pt x="300676" y="238134"/>
                    <a:pt x="316926" y="221884"/>
                    <a:pt x="316926" y="201839"/>
                  </a:cubicBezTo>
                  <a:cubicBezTo>
                    <a:pt x="316926" y="181794"/>
                    <a:pt x="300676" y="165544"/>
                    <a:pt x="280631" y="165544"/>
                  </a:cubicBezTo>
                  <a:close/>
                  <a:moveTo>
                    <a:pt x="453873" y="120269"/>
                  </a:moveTo>
                  <a:lnTo>
                    <a:pt x="453873" y="192485"/>
                  </a:lnTo>
                  <a:lnTo>
                    <a:pt x="512618" y="192485"/>
                  </a:lnTo>
                  <a:lnTo>
                    <a:pt x="512618" y="120269"/>
                  </a:lnTo>
                  <a:close/>
                  <a:moveTo>
                    <a:pt x="453873" y="31590"/>
                  </a:moveTo>
                  <a:lnTo>
                    <a:pt x="453873" y="103806"/>
                  </a:lnTo>
                  <a:lnTo>
                    <a:pt x="512618" y="103806"/>
                  </a:lnTo>
                  <a:lnTo>
                    <a:pt x="512618" y="31590"/>
                  </a:lnTo>
                  <a:close/>
                  <a:moveTo>
                    <a:pt x="383902" y="31590"/>
                  </a:moveTo>
                  <a:lnTo>
                    <a:pt x="383902" y="103806"/>
                  </a:lnTo>
                  <a:lnTo>
                    <a:pt x="442647" y="103806"/>
                  </a:lnTo>
                  <a:lnTo>
                    <a:pt x="442647" y="31590"/>
                  </a:lnTo>
                  <a:close/>
                  <a:moveTo>
                    <a:pt x="311313" y="31590"/>
                  </a:moveTo>
                  <a:lnTo>
                    <a:pt x="311313" y="103806"/>
                  </a:lnTo>
                  <a:lnTo>
                    <a:pt x="370058" y="103806"/>
                  </a:lnTo>
                  <a:lnTo>
                    <a:pt x="370058" y="31590"/>
                  </a:lnTo>
                  <a:close/>
                  <a:moveTo>
                    <a:pt x="236478" y="31590"/>
                  </a:moveTo>
                  <a:lnTo>
                    <a:pt x="236478" y="103806"/>
                  </a:lnTo>
                  <a:lnTo>
                    <a:pt x="295223" y="103806"/>
                  </a:lnTo>
                  <a:lnTo>
                    <a:pt x="295223" y="31590"/>
                  </a:lnTo>
                  <a:close/>
                  <a:moveTo>
                    <a:pt x="296843" y="937"/>
                  </a:moveTo>
                  <a:cubicBezTo>
                    <a:pt x="397185" y="-2693"/>
                    <a:pt x="553777" y="1937"/>
                    <a:pt x="607658" y="56660"/>
                  </a:cubicBezTo>
                  <a:cubicBezTo>
                    <a:pt x="658172" y="116902"/>
                    <a:pt x="697460" y="188744"/>
                    <a:pt x="735999" y="244495"/>
                  </a:cubicBezTo>
                  <a:cubicBezTo>
                    <a:pt x="773043" y="250482"/>
                    <a:pt x="917848" y="268068"/>
                    <a:pt x="959007" y="268442"/>
                  </a:cubicBezTo>
                  <a:cubicBezTo>
                    <a:pt x="958259" y="314840"/>
                    <a:pt x="948156" y="460768"/>
                    <a:pt x="955265" y="468626"/>
                  </a:cubicBezTo>
                  <a:cubicBezTo>
                    <a:pt x="975470" y="490702"/>
                    <a:pt x="2540264" y="650100"/>
                    <a:pt x="2592274" y="656835"/>
                  </a:cubicBezTo>
                  <a:cubicBezTo>
                    <a:pt x="2600880" y="679285"/>
                    <a:pt x="2610983" y="715580"/>
                    <a:pt x="2614725" y="727179"/>
                  </a:cubicBezTo>
                  <a:cubicBezTo>
                    <a:pt x="2336339" y="704729"/>
                    <a:pt x="341246" y="510533"/>
                    <a:pt x="199060" y="498933"/>
                  </a:cubicBezTo>
                  <a:cubicBezTo>
                    <a:pt x="139193" y="462639"/>
                    <a:pt x="105517" y="447297"/>
                    <a:pt x="0" y="386307"/>
                  </a:cubicBezTo>
                  <a:cubicBezTo>
                    <a:pt x="70719" y="346645"/>
                    <a:pt x="70719" y="300247"/>
                    <a:pt x="117865" y="236638"/>
                  </a:cubicBezTo>
                  <a:cubicBezTo>
                    <a:pt x="148173" y="194730"/>
                    <a:pt x="225253" y="120644"/>
                    <a:pt x="221137" y="5772"/>
                  </a:cubicBezTo>
                  <a:cubicBezTo>
                    <a:pt x="236197" y="4276"/>
                    <a:pt x="263395" y="2148"/>
                    <a:pt x="296843" y="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AE44EAB-698E-49A4-B5FC-C5FDFD6F72EC}"/>
                </a:ext>
              </a:extLst>
            </p:cNvPr>
            <p:cNvSpPr/>
            <p:nvPr/>
          </p:nvSpPr>
          <p:spPr>
            <a:xfrm>
              <a:off x="4663433" y="2249498"/>
              <a:ext cx="121445" cy="152458"/>
            </a:xfrm>
            <a:custGeom>
              <a:avLst/>
              <a:gdLst>
                <a:gd name="connsiteX0" fmla="*/ 3800 w 121445"/>
                <a:gd name="connsiteY0" fmla="*/ 108651 h 152458"/>
                <a:gd name="connsiteX1" fmla="*/ 113986 w 121445"/>
                <a:gd name="connsiteY1" fmla="*/ 138369 h 152458"/>
                <a:gd name="connsiteX2" fmla="*/ 110186 w 121445"/>
                <a:gd name="connsiteY2" fmla="*/ 152458 h 152458"/>
                <a:gd name="connsiteX3" fmla="*/ 0 w 121445"/>
                <a:gd name="connsiteY3" fmla="*/ 122740 h 152458"/>
                <a:gd name="connsiteX4" fmla="*/ 84014 w 121445"/>
                <a:gd name="connsiteY4" fmla="*/ 0 h 152458"/>
                <a:gd name="connsiteX5" fmla="*/ 95239 w 121445"/>
                <a:gd name="connsiteY5" fmla="*/ 0 h 152458"/>
                <a:gd name="connsiteX6" fmla="*/ 95239 w 121445"/>
                <a:gd name="connsiteY6" fmla="*/ 52714 h 152458"/>
                <a:gd name="connsiteX7" fmla="*/ 121445 w 121445"/>
                <a:gd name="connsiteY7" fmla="*/ 59782 h 152458"/>
                <a:gd name="connsiteX8" fmla="*/ 117645 w 121445"/>
                <a:gd name="connsiteY8" fmla="*/ 73871 h 152458"/>
                <a:gd name="connsiteX9" fmla="*/ 7459 w 121445"/>
                <a:gd name="connsiteY9" fmla="*/ 44153 h 152458"/>
                <a:gd name="connsiteX10" fmla="*/ 11260 w 121445"/>
                <a:gd name="connsiteY10" fmla="*/ 30064 h 152458"/>
                <a:gd name="connsiteX11" fmla="*/ 84014 w 121445"/>
                <a:gd name="connsiteY11" fmla="*/ 49686 h 15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445" h="152458">
                  <a:moveTo>
                    <a:pt x="3800" y="108651"/>
                  </a:moveTo>
                  <a:lnTo>
                    <a:pt x="113986" y="138369"/>
                  </a:lnTo>
                  <a:lnTo>
                    <a:pt x="110186" y="152458"/>
                  </a:lnTo>
                  <a:lnTo>
                    <a:pt x="0" y="122740"/>
                  </a:lnTo>
                  <a:close/>
                  <a:moveTo>
                    <a:pt x="84014" y="0"/>
                  </a:moveTo>
                  <a:lnTo>
                    <a:pt x="95239" y="0"/>
                  </a:lnTo>
                  <a:lnTo>
                    <a:pt x="95239" y="52714"/>
                  </a:lnTo>
                  <a:lnTo>
                    <a:pt x="121445" y="59782"/>
                  </a:lnTo>
                  <a:lnTo>
                    <a:pt x="117645" y="73871"/>
                  </a:lnTo>
                  <a:lnTo>
                    <a:pt x="7459" y="44153"/>
                  </a:lnTo>
                  <a:lnTo>
                    <a:pt x="11260" y="30064"/>
                  </a:lnTo>
                  <a:lnTo>
                    <a:pt x="84014" y="496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951BB3-6970-40A0-9F60-37C02755E538}"/>
                </a:ext>
              </a:extLst>
            </p:cNvPr>
            <p:cNvSpPr/>
            <p:nvPr/>
          </p:nvSpPr>
          <p:spPr>
            <a:xfrm>
              <a:off x="2308941" y="1179464"/>
              <a:ext cx="115994" cy="523843"/>
            </a:xfrm>
            <a:custGeom>
              <a:avLst/>
              <a:gdLst>
                <a:gd name="connsiteX0" fmla="*/ 287700 w 295275"/>
                <a:gd name="connsiteY0" fmla="*/ 1141789 h 1333500"/>
                <a:gd name="connsiteX1" fmla="*/ 286748 w 295275"/>
                <a:gd name="connsiteY1" fmla="*/ 1303714 h 1333500"/>
                <a:gd name="connsiteX2" fmla="*/ 252458 w 295275"/>
                <a:gd name="connsiteY2" fmla="*/ 1338956 h 1333500"/>
                <a:gd name="connsiteX3" fmla="*/ 172448 w 295275"/>
                <a:gd name="connsiteY3" fmla="*/ 1259899 h 1333500"/>
                <a:gd name="connsiteX4" fmla="*/ 170543 w 295275"/>
                <a:gd name="connsiteY4" fmla="*/ 1131311 h 1333500"/>
                <a:gd name="connsiteX5" fmla="*/ 172448 w 295275"/>
                <a:gd name="connsiteY5" fmla="*/ 736024 h 1333500"/>
                <a:gd name="connsiteX6" fmla="*/ 144825 w 295275"/>
                <a:gd name="connsiteY6" fmla="*/ 709354 h 1333500"/>
                <a:gd name="connsiteX7" fmla="*/ 25763 w 295275"/>
                <a:gd name="connsiteY7" fmla="*/ 705544 h 1333500"/>
                <a:gd name="connsiteX8" fmla="*/ 45 w 295275"/>
                <a:gd name="connsiteY8" fmla="*/ 687446 h 1333500"/>
                <a:gd name="connsiteX9" fmla="*/ 27668 w 295275"/>
                <a:gd name="connsiteY9" fmla="*/ 673159 h 1333500"/>
                <a:gd name="connsiteX10" fmla="*/ 72436 w 295275"/>
                <a:gd name="connsiteY10" fmla="*/ 661729 h 1333500"/>
                <a:gd name="connsiteX11" fmla="*/ 70530 w 295275"/>
                <a:gd name="connsiteY11" fmla="*/ 581719 h 1333500"/>
                <a:gd name="connsiteX12" fmla="*/ 31478 w 295275"/>
                <a:gd name="connsiteY12" fmla="*/ 575051 h 1333500"/>
                <a:gd name="connsiteX13" fmla="*/ 10523 w 295275"/>
                <a:gd name="connsiteY13" fmla="*/ 561716 h 1333500"/>
                <a:gd name="connsiteX14" fmla="*/ 30525 w 295275"/>
                <a:gd name="connsiteY14" fmla="*/ 549334 h 1333500"/>
                <a:gd name="connsiteX15" fmla="*/ 140063 w 295275"/>
                <a:gd name="connsiteY15" fmla="*/ 549334 h 1333500"/>
                <a:gd name="connsiteX16" fmla="*/ 160066 w 295275"/>
                <a:gd name="connsiteY16" fmla="*/ 561716 h 1333500"/>
                <a:gd name="connsiteX17" fmla="*/ 139111 w 295275"/>
                <a:gd name="connsiteY17" fmla="*/ 575051 h 1333500"/>
                <a:gd name="connsiteX18" fmla="*/ 97200 w 295275"/>
                <a:gd name="connsiteY18" fmla="*/ 584576 h 1333500"/>
                <a:gd name="connsiteX19" fmla="*/ 101011 w 295275"/>
                <a:gd name="connsiteY19" fmla="*/ 668396 h 1333500"/>
                <a:gd name="connsiteX20" fmla="*/ 158161 w 295275"/>
                <a:gd name="connsiteY20" fmla="*/ 676016 h 1333500"/>
                <a:gd name="connsiteX21" fmla="*/ 170543 w 295275"/>
                <a:gd name="connsiteY21" fmla="*/ 641726 h 1333500"/>
                <a:gd name="connsiteX22" fmla="*/ 175305 w 295275"/>
                <a:gd name="connsiteY22" fmla="*/ 229294 h 1333500"/>
                <a:gd name="connsiteX23" fmla="*/ 188641 w 295275"/>
                <a:gd name="connsiteY23" fmla="*/ 201671 h 1333500"/>
                <a:gd name="connsiteX24" fmla="*/ 174353 w 295275"/>
                <a:gd name="connsiteY24" fmla="*/ 184526 h 1333500"/>
                <a:gd name="connsiteX25" fmla="*/ 191498 w 295275"/>
                <a:gd name="connsiteY25" fmla="*/ 119756 h 1333500"/>
                <a:gd name="connsiteX26" fmla="*/ 220073 w 295275"/>
                <a:gd name="connsiteY26" fmla="*/ 5456 h 1333500"/>
                <a:gd name="connsiteX27" fmla="*/ 244838 w 295275"/>
                <a:gd name="connsiteY27" fmla="*/ 10219 h 1333500"/>
                <a:gd name="connsiteX28" fmla="*/ 279128 w 295275"/>
                <a:gd name="connsiteY28" fmla="*/ 119756 h 1333500"/>
                <a:gd name="connsiteX29" fmla="*/ 288653 w 295275"/>
                <a:gd name="connsiteY29" fmla="*/ 189289 h 1333500"/>
                <a:gd name="connsiteX30" fmla="*/ 284843 w 295275"/>
                <a:gd name="connsiteY30" fmla="*/ 213101 h 1333500"/>
                <a:gd name="connsiteX31" fmla="*/ 287700 w 295275"/>
                <a:gd name="connsiteY31" fmla="*/ 1141789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275" h="1333500">
                  <a:moveTo>
                    <a:pt x="287700" y="1141789"/>
                  </a:moveTo>
                  <a:cubicBezTo>
                    <a:pt x="286748" y="1196081"/>
                    <a:pt x="285795" y="1249421"/>
                    <a:pt x="286748" y="1303714"/>
                  </a:cubicBezTo>
                  <a:cubicBezTo>
                    <a:pt x="287700" y="1330384"/>
                    <a:pt x="279128" y="1338956"/>
                    <a:pt x="252458" y="1338956"/>
                  </a:cubicBezTo>
                  <a:cubicBezTo>
                    <a:pt x="172448" y="1339909"/>
                    <a:pt x="172448" y="1340861"/>
                    <a:pt x="172448" y="1259899"/>
                  </a:cubicBezTo>
                  <a:cubicBezTo>
                    <a:pt x="172448" y="1217036"/>
                    <a:pt x="171495" y="1174174"/>
                    <a:pt x="170543" y="1131311"/>
                  </a:cubicBezTo>
                  <a:cubicBezTo>
                    <a:pt x="171495" y="999866"/>
                    <a:pt x="171495" y="868421"/>
                    <a:pt x="172448" y="736024"/>
                  </a:cubicBezTo>
                  <a:cubicBezTo>
                    <a:pt x="172448" y="715069"/>
                    <a:pt x="165780" y="709354"/>
                    <a:pt x="144825" y="709354"/>
                  </a:cubicBezTo>
                  <a:cubicBezTo>
                    <a:pt x="104820" y="709354"/>
                    <a:pt x="65768" y="707449"/>
                    <a:pt x="25763" y="705544"/>
                  </a:cubicBezTo>
                  <a:cubicBezTo>
                    <a:pt x="13380" y="704591"/>
                    <a:pt x="-907" y="707449"/>
                    <a:pt x="45" y="687446"/>
                  </a:cubicBezTo>
                  <a:cubicBezTo>
                    <a:pt x="998" y="665539"/>
                    <a:pt x="17191" y="675064"/>
                    <a:pt x="27668" y="673159"/>
                  </a:cubicBezTo>
                  <a:cubicBezTo>
                    <a:pt x="42908" y="669349"/>
                    <a:pt x="67673" y="684589"/>
                    <a:pt x="72436" y="661729"/>
                  </a:cubicBezTo>
                  <a:cubicBezTo>
                    <a:pt x="77198" y="636011"/>
                    <a:pt x="76245" y="607436"/>
                    <a:pt x="70530" y="581719"/>
                  </a:cubicBezTo>
                  <a:cubicBezTo>
                    <a:pt x="66720" y="567431"/>
                    <a:pt x="44813" y="576956"/>
                    <a:pt x="31478" y="575051"/>
                  </a:cubicBezTo>
                  <a:cubicBezTo>
                    <a:pt x="21953" y="574099"/>
                    <a:pt x="11475" y="574099"/>
                    <a:pt x="10523" y="561716"/>
                  </a:cubicBezTo>
                  <a:cubicBezTo>
                    <a:pt x="9570" y="547429"/>
                    <a:pt x="21953" y="549334"/>
                    <a:pt x="30525" y="549334"/>
                  </a:cubicBezTo>
                  <a:cubicBezTo>
                    <a:pt x="66720" y="549334"/>
                    <a:pt x="103868" y="549334"/>
                    <a:pt x="140063" y="549334"/>
                  </a:cubicBezTo>
                  <a:cubicBezTo>
                    <a:pt x="148636" y="549334"/>
                    <a:pt x="161018" y="548381"/>
                    <a:pt x="160066" y="561716"/>
                  </a:cubicBezTo>
                  <a:cubicBezTo>
                    <a:pt x="159113" y="574099"/>
                    <a:pt x="148636" y="573146"/>
                    <a:pt x="139111" y="575051"/>
                  </a:cubicBezTo>
                  <a:cubicBezTo>
                    <a:pt x="124823" y="576956"/>
                    <a:pt x="101011" y="565526"/>
                    <a:pt x="97200" y="584576"/>
                  </a:cubicBezTo>
                  <a:cubicBezTo>
                    <a:pt x="92438" y="612199"/>
                    <a:pt x="90533" y="643631"/>
                    <a:pt x="101011" y="668396"/>
                  </a:cubicBezTo>
                  <a:cubicBezTo>
                    <a:pt x="106725" y="683636"/>
                    <a:pt x="139111" y="676969"/>
                    <a:pt x="158161" y="676016"/>
                  </a:cubicBezTo>
                  <a:cubicBezTo>
                    <a:pt x="180068" y="675064"/>
                    <a:pt x="169591" y="654109"/>
                    <a:pt x="170543" y="641726"/>
                  </a:cubicBezTo>
                  <a:cubicBezTo>
                    <a:pt x="171495" y="519806"/>
                    <a:pt x="172448" y="351214"/>
                    <a:pt x="175305" y="229294"/>
                  </a:cubicBezTo>
                  <a:cubicBezTo>
                    <a:pt x="176258" y="206434"/>
                    <a:pt x="176258" y="206434"/>
                    <a:pt x="188641" y="201671"/>
                  </a:cubicBezTo>
                  <a:cubicBezTo>
                    <a:pt x="197213" y="198814"/>
                    <a:pt x="180068" y="189289"/>
                    <a:pt x="174353" y="184526"/>
                  </a:cubicBezTo>
                  <a:cubicBezTo>
                    <a:pt x="152445" y="165476"/>
                    <a:pt x="166733" y="137854"/>
                    <a:pt x="191498" y="119756"/>
                  </a:cubicBezTo>
                  <a:cubicBezTo>
                    <a:pt x="230550" y="89276"/>
                    <a:pt x="209595" y="48319"/>
                    <a:pt x="220073" y="5456"/>
                  </a:cubicBezTo>
                  <a:cubicBezTo>
                    <a:pt x="221978" y="-4069"/>
                    <a:pt x="244838" y="-259"/>
                    <a:pt x="244838" y="10219"/>
                  </a:cubicBezTo>
                  <a:cubicBezTo>
                    <a:pt x="241028" y="69274"/>
                    <a:pt x="252458" y="99754"/>
                    <a:pt x="279128" y="119756"/>
                  </a:cubicBezTo>
                  <a:cubicBezTo>
                    <a:pt x="315323" y="146426"/>
                    <a:pt x="307703" y="177859"/>
                    <a:pt x="288653" y="189289"/>
                  </a:cubicBezTo>
                  <a:cubicBezTo>
                    <a:pt x="265793" y="202624"/>
                    <a:pt x="280080" y="202624"/>
                    <a:pt x="284843" y="213101"/>
                  </a:cubicBezTo>
                  <a:cubicBezTo>
                    <a:pt x="289605" y="225484"/>
                    <a:pt x="286748" y="844609"/>
                    <a:pt x="287700" y="1141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D398BF-2324-4D3B-B3C9-C4190F52AA14}"/>
                </a:ext>
              </a:extLst>
            </p:cNvPr>
            <p:cNvSpPr/>
            <p:nvPr/>
          </p:nvSpPr>
          <p:spPr>
            <a:xfrm>
              <a:off x="2994975" y="2040585"/>
              <a:ext cx="265663" cy="149669"/>
            </a:xfrm>
            <a:custGeom>
              <a:avLst/>
              <a:gdLst>
                <a:gd name="connsiteX0" fmla="*/ 35765 w 676275"/>
                <a:gd name="connsiteY0" fmla="*/ 0 h 381000"/>
                <a:gd name="connsiteX1" fmla="*/ 682159 w 676275"/>
                <a:gd name="connsiteY1" fmla="*/ 73578 h 381000"/>
                <a:gd name="connsiteX2" fmla="*/ 646394 w 676275"/>
                <a:gd name="connsiteY2" fmla="*/ 387784 h 381000"/>
                <a:gd name="connsiteX3" fmla="*/ 0 w 676275"/>
                <a:gd name="connsiteY3" fmla="*/ 31420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381000">
                  <a:moveTo>
                    <a:pt x="35765" y="0"/>
                  </a:moveTo>
                  <a:lnTo>
                    <a:pt x="682159" y="73578"/>
                  </a:lnTo>
                  <a:lnTo>
                    <a:pt x="646394" y="387784"/>
                  </a:lnTo>
                  <a:lnTo>
                    <a:pt x="0" y="3142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72340B-4FB3-4678-A570-4FDF151889A8}"/>
                </a:ext>
              </a:extLst>
            </p:cNvPr>
            <p:cNvSpPr/>
            <p:nvPr/>
          </p:nvSpPr>
          <p:spPr>
            <a:xfrm>
              <a:off x="3523347" y="2100454"/>
              <a:ext cx="265663" cy="149669"/>
            </a:xfrm>
            <a:custGeom>
              <a:avLst/>
              <a:gdLst>
                <a:gd name="connsiteX0" fmla="*/ 35765 w 676275"/>
                <a:gd name="connsiteY0" fmla="*/ 0 h 381000"/>
                <a:gd name="connsiteX1" fmla="*/ 682159 w 676275"/>
                <a:gd name="connsiteY1" fmla="*/ 73578 h 381000"/>
                <a:gd name="connsiteX2" fmla="*/ 646394 w 676275"/>
                <a:gd name="connsiteY2" fmla="*/ 387784 h 381000"/>
                <a:gd name="connsiteX3" fmla="*/ 0 w 676275"/>
                <a:gd name="connsiteY3" fmla="*/ 31420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381000">
                  <a:moveTo>
                    <a:pt x="35765" y="0"/>
                  </a:moveTo>
                  <a:lnTo>
                    <a:pt x="682159" y="73578"/>
                  </a:lnTo>
                  <a:lnTo>
                    <a:pt x="646394" y="387784"/>
                  </a:lnTo>
                  <a:lnTo>
                    <a:pt x="0" y="3142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BC8FB64-DFE3-4B85-89DE-1C3E67DDD938}"/>
                </a:ext>
              </a:extLst>
            </p:cNvPr>
            <p:cNvSpPr/>
            <p:nvPr/>
          </p:nvSpPr>
          <p:spPr>
            <a:xfrm>
              <a:off x="3787490" y="2130758"/>
              <a:ext cx="265663" cy="149669"/>
            </a:xfrm>
            <a:custGeom>
              <a:avLst/>
              <a:gdLst>
                <a:gd name="connsiteX0" fmla="*/ 35766 w 676275"/>
                <a:gd name="connsiteY0" fmla="*/ 0 h 381000"/>
                <a:gd name="connsiteX1" fmla="*/ 682160 w 676275"/>
                <a:gd name="connsiteY1" fmla="*/ 73578 h 381000"/>
                <a:gd name="connsiteX2" fmla="*/ 646395 w 676275"/>
                <a:gd name="connsiteY2" fmla="*/ 387784 h 381000"/>
                <a:gd name="connsiteX3" fmla="*/ 1 w 676275"/>
                <a:gd name="connsiteY3" fmla="*/ 31420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381000">
                  <a:moveTo>
                    <a:pt x="35766" y="0"/>
                  </a:moveTo>
                  <a:lnTo>
                    <a:pt x="682160" y="73578"/>
                  </a:lnTo>
                  <a:lnTo>
                    <a:pt x="646395" y="387784"/>
                  </a:lnTo>
                  <a:lnTo>
                    <a:pt x="1" y="3142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ADFC24E-DAFA-41EA-B588-5A0001E8C5F8}"/>
                </a:ext>
              </a:extLst>
            </p:cNvPr>
            <p:cNvSpPr/>
            <p:nvPr/>
          </p:nvSpPr>
          <p:spPr>
            <a:xfrm>
              <a:off x="4051676" y="2160694"/>
              <a:ext cx="265663" cy="149669"/>
            </a:xfrm>
            <a:custGeom>
              <a:avLst/>
              <a:gdLst>
                <a:gd name="connsiteX0" fmla="*/ 35766 w 676275"/>
                <a:gd name="connsiteY0" fmla="*/ 0 h 381000"/>
                <a:gd name="connsiteX1" fmla="*/ 682160 w 676275"/>
                <a:gd name="connsiteY1" fmla="*/ 73578 h 381000"/>
                <a:gd name="connsiteX2" fmla="*/ 646394 w 676275"/>
                <a:gd name="connsiteY2" fmla="*/ 387784 h 381000"/>
                <a:gd name="connsiteX3" fmla="*/ 0 w 676275"/>
                <a:gd name="connsiteY3" fmla="*/ 31420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381000">
                  <a:moveTo>
                    <a:pt x="35766" y="0"/>
                  </a:moveTo>
                  <a:lnTo>
                    <a:pt x="682160" y="73578"/>
                  </a:lnTo>
                  <a:lnTo>
                    <a:pt x="646394" y="387784"/>
                  </a:lnTo>
                  <a:lnTo>
                    <a:pt x="0" y="3142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A33DF2-1BAB-4538-8F95-71CBDAB018AC}"/>
                </a:ext>
              </a:extLst>
            </p:cNvPr>
            <p:cNvSpPr/>
            <p:nvPr/>
          </p:nvSpPr>
          <p:spPr>
            <a:xfrm>
              <a:off x="3259161" y="2070518"/>
              <a:ext cx="265663" cy="149669"/>
            </a:xfrm>
            <a:custGeom>
              <a:avLst/>
              <a:gdLst>
                <a:gd name="connsiteX0" fmla="*/ 35766 w 676275"/>
                <a:gd name="connsiteY0" fmla="*/ 0 h 381000"/>
                <a:gd name="connsiteX1" fmla="*/ 682160 w 676275"/>
                <a:gd name="connsiteY1" fmla="*/ 73578 h 381000"/>
                <a:gd name="connsiteX2" fmla="*/ 646394 w 676275"/>
                <a:gd name="connsiteY2" fmla="*/ 387784 h 381000"/>
                <a:gd name="connsiteX3" fmla="*/ 0 w 676275"/>
                <a:gd name="connsiteY3" fmla="*/ 31420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381000">
                  <a:moveTo>
                    <a:pt x="35766" y="0"/>
                  </a:moveTo>
                  <a:lnTo>
                    <a:pt x="682160" y="73578"/>
                  </a:lnTo>
                  <a:lnTo>
                    <a:pt x="646394" y="387784"/>
                  </a:lnTo>
                  <a:lnTo>
                    <a:pt x="0" y="3142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FC8D60D-0CBD-425A-B4BF-02FD6372137D}"/>
              </a:ext>
            </a:extLst>
          </p:cNvPr>
          <p:cNvSpPr/>
          <p:nvPr/>
        </p:nvSpPr>
        <p:spPr>
          <a:xfrm>
            <a:off x="2143760" y="3002280"/>
            <a:ext cx="4940808" cy="370332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6869E-17BB-49E4-B0BB-2562CA2E04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6" r="18355" b="5333"/>
          <a:stretch/>
        </p:blipFill>
        <p:spPr>
          <a:xfrm>
            <a:off x="1220448" y="2592684"/>
            <a:ext cx="5599176" cy="4471416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B98552B-A2E5-4B75-AA63-AF4D947B5342}"/>
              </a:ext>
            </a:extLst>
          </p:cNvPr>
          <p:cNvSpPr/>
          <p:nvPr/>
        </p:nvSpPr>
        <p:spPr>
          <a:xfrm>
            <a:off x="1924847" y="6257219"/>
            <a:ext cx="1065822" cy="518160"/>
          </a:xfrm>
          <a:prstGeom prst="flowChartConnector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0EE2C4-8154-4686-A722-4C5D55C0F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2"/>
          <a:stretch/>
        </p:blipFill>
        <p:spPr>
          <a:xfrm>
            <a:off x="2008970" y="4239031"/>
            <a:ext cx="1588884" cy="2298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1D52E1-AB97-4BBA-8E88-B297711547E6}"/>
              </a:ext>
            </a:extLst>
          </p:cNvPr>
          <p:cNvSpPr txBox="1"/>
          <p:nvPr/>
        </p:nvSpPr>
        <p:spPr>
          <a:xfrm>
            <a:off x="1792044" y="2141915"/>
            <a:ext cx="285496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ID" sz="2800" b="1" dirty="0">
                <a:solidFill>
                  <a:schemeClr val="bg1"/>
                </a:solidFill>
              </a:rPr>
              <a:t>REFORMASI BIROKRASI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2264F2C-D364-4458-912F-1E0482FDB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41" y="0"/>
            <a:ext cx="1315229" cy="1437783"/>
          </a:xfrm>
          <a:prstGeom prst="rect">
            <a:avLst/>
          </a:prstGeom>
        </p:spPr>
      </p:pic>
      <p:sp>
        <p:nvSpPr>
          <p:cNvPr id="62" name="Shape 103">
            <a:extLst>
              <a:ext uri="{FF2B5EF4-FFF2-40B4-BE49-F238E27FC236}">
                <a16:creationId xmlns:a16="http://schemas.microsoft.com/office/drawing/2014/main" id="{1AEE7B8A-D00C-4465-901D-5F233DFFF808}"/>
              </a:ext>
            </a:extLst>
          </p:cNvPr>
          <p:cNvSpPr txBox="1">
            <a:spLocks/>
          </p:cNvSpPr>
          <p:nvPr/>
        </p:nvSpPr>
        <p:spPr>
          <a:xfrm>
            <a:off x="5497346" y="683504"/>
            <a:ext cx="6605330" cy="213674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" sz="4000" dirty="0">
              <a:solidFill>
                <a:srgbClr val="FFFFFF"/>
              </a:solidFill>
              <a:latin typeface="Futura Md BT" panose="020B06020202040203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5D798D-23E7-4393-BE9F-C33154F61CB5}"/>
              </a:ext>
            </a:extLst>
          </p:cNvPr>
          <p:cNvSpPr/>
          <p:nvPr/>
        </p:nvSpPr>
        <p:spPr>
          <a:xfrm flipV="1">
            <a:off x="5604151" y="2397867"/>
            <a:ext cx="6391719" cy="521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740F01-A9C7-4B0B-8D54-25EC3A15C5FC}"/>
              </a:ext>
            </a:extLst>
          </p:cNvPr>
          <p:cNvSpPr/>
          <p:nvPr/>
        </p:nvSpPr>
        <p:spPr>
          <a:xfrm>
            <a:off x="8251984" y="2364348"/>
            <a:ext cx="3716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id-ID" b="1" dirty="0">
                <a:solidFill>
                  <a:srgbClr val="002060"/>
                </a:solidFill>
              </a:rPr>
              <a:t>Tim Evaluasi Percepatan Pelaksanaan Reformasi Birokrasi, Kementerian PAN RB Tahun 2020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F8D583A5-6CB8-40D4-B3F5-B82E51A6E797}"/>
              </a:ext>
            </a:extLst>
          </p:cNvPr>
          <p:cNvSpPr/>
          <p:nvPr/>
        </p:nvSpPr>
        <p:spPr>
          <a:xfrm>
            <a:off x="5910799" y="5353830"/>
            <a:ext cx="1065822" cy="518160"/>
          </a:xfrm>
          <a:prstGeom prst="flowChartConnector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D887C-A931-496E-B3FA-DBC09399A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991" y="3656049"/>
            <a:ext cx="1895978" cy="2113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CA6E7-1038-48D7-9B29-0412A4A23B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20563" r="32761" b="21804"/>
          <a:stretch/>
        </p:blipFill>
        <p:spPr>
          <a:xfrm>
            <a:off x="10920800" y="4853940"/>
            <a:ext cx="1776119" cy="21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 animBg="1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41" y="2346429"/>
            <a:ext cx="8604011" cy="2415296"/>
          </a:xfrm>
          <a:prstGeom prst="rect">
            <a:avLst/>
          </a:prstGeom>
          <a:solidFill>
            <a:srgbClr val="35C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0" name="Picture 4" descr="Electric Co-ops Lead in Satisfaction Survey | Colorado Countr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374125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20665" y="0"/>
            <a:ext cx="7974083" cy="2376654"/>
          </a:xfrm>
          <a:prstGeom prst="rect">
            <a:avLst/>
          </a:prstGeom>
          <a:solidFill>
            <a:srgbClr val="F2E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ales Performance Measurement and Repor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20664" cy="23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7E48-7421-4381-925D-9085E322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111" y="3281774"/>
            <a:ext cx="4337379" cy="72338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ORIENTASI KEPADA</a:t>
            </a:r>
            <a:r>
              <a:rPr lang="id-ID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HARAPAN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KEPUASAN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 LAYANAN MASIH RENDAH </a:t>
            </a:r>
            <a:r>
              <a:rPr lang="id-ID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0742A-5CF0-40F8-B287-3759D142BA9C}"/>
              </a:ext>
            </a:extLst>
          </p:cNvPr>
          <p:cNvSpPr txBox="1"/>
          <p:nvPr/>
        </p:nvSpPr>
        <p:spPr>
          <a:xfrm>
            <a:off x="7696200" y="3735717"/>
            <a:ext cx="498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57D85-E0F8-44BF-815E-E9037F09202B}"/>
              </a:ext>
            </a:extLst>
          </p:cNvPr>
          <p:cNvSpPr txBox="1"/>
          <p:nvPr/>
        </p:nvSpPr>
        <p:spPr>
          <a:xfrm>
            <a:off x="3589300" y="5071691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 MEMBUKTIKAN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ERUBAHAN YANG TERJADI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(BEFORE AND AFTER REFORM)</a:t>
            </a:r>
          </a:p>
          <a:p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(EVIDENCE TIDAK LENGKA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D6A550-447D-495A-B88B-59B110CC40D2}"/>
              </a:ext>
            </a:extLst>
          </p:cNvPr>
          <p:cNvSpPr txBox="1"/>
          <p:nvPr/>
        </p:nvSpPr>
        <p:spPr>
          <a:xfrm>
            <a:off x="5486400" y="540579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ENGUKURAN KINERJA INDIVIDU BELUM DILAKUKAN SECARA BENAR D</a:t>
            </a:r>
            <a:r>
              <a:rPr lang="en-US" b="1" dirty="0">
                <a:solidFill>
                  <a:srgbClr val="0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 MEMBERIKAN TUNJANGAN KINERJA HANYA </a:t>
            </a:r>
            <a:r>
              <a:rPr lang="id-ID" b="1" dirty="0">
                <a:solidFill>
                  <a:srgbClr val="0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BERDASARKAN </a:t>
            </a:r>
            <a:r>
              <a:rPr lang="en-US" b="1" dirty="0">
                <a:solidFill>
                  <a:srgbClr val="0F51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KEHADIRAN 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4411608" y="689668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4506458" y="623628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7234200" y="3207496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7329050" y="3141456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2580050" y="5301126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2410225" y="5234355"/>
            <a:ext cx="11016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2" name="Picture 6" descr="ECitS 2012 – Evidence and Causality in the Sciences | Jon William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1725"/>
            <a:ext cx="1905000" cy="20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38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1A8B55B-ECD4-466D-8B79-BE147A6B7E6C}"/>
              </a:ext>
            </a:extLst>
          </p:cNvPr>
          <p:cNvSpPr txBox="1"/>
          <p:nvPr/>
        </p:nvSpPr>
        <p:spPr>
          <a:xfrm>
            <a:off x="538974" y="1992379"/>
            <a:ext cx="578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w Cen MT" panose="020B0602020104020603" pitchFamily="34" charset="0"/>
              </a:rPr>
              <a:t>PELAKSANAAN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B97E2-0276-4100-A071-26227BF4E5D3}"/>
              </a:ext>
            </a:extLst>
          </p:cNvPr>
          <p:cNvSpPr/>
          <p:nvPr/>
        </p:nvSpPr>
        <p:spPr>
          <a:xfrm>
            <a:off x="2397315" y="1384552"/>
            <a:ext cx="8453137" cy="10579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EVALUASI</a:t>
            </a:r>
            <a:r>
              <a:rPr lang="id-ID" sz="3600" b="1" dirty="0">
                <a:solidFill>
                  <a:srgbClr val="002060"/>
                </a:solidFill>
                <a:latin typeface="Tw Cen MT" panose="020B0602020104020603" pitchFamily="34" charset="0"/>
              </a:rPr>
              <a:t> PERCEPATAN PELAKSANAAN 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AF311-9BA6-4A0E-91A2-EB7F6C82FAFF}"/>
              </a:ext>
            </a:extLst>
          </p:cNvPr>
          <p:cNvGrpSpPr/>
          <p:nvPr/>
        </p:nvGrpSpPr>
        <p:grpSpPr>
          <a:xfrm>
            <a:off x="4824084" y="2870326"/>
            <a:ext cx="7001538" cy="979330"/>
            <a:chOff x="2155054" y="2053015"/>
            <a:chExt cx="7001538" cy="979330"/>
          </a:xfrm>
          <a:solidFill>
            <a:srgbClr val="00B0F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15855-D799-4963-B70C-FD78CF1D4BD1}"/>
                </a:ext>
              </a:extLst>
            </p:cNvPr>
            <p:cNvSpPr/>
            <p:nvPr/>
          </p:nvSpPr>
          <p:spPr>
            <a:xfrm>
              <a:off x="2155054" y="2210710"/>
              <a:ext cx="6993919" cy="8216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81E8AD-4238-45E6-9605-A21EA2FAA828}"/>
                </a:ext>
              </a:extLst>
            </p:cNvPr>
            <p:cNvSpPr txBox="1"/>
            <p:nvPr/>
          </p:nvSpPr>
          <p:spPr>
            <a:xfrm>
              <a:off x="2162673" y="2053015"/>
              <a:ext cx="6993919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REFORMASI BIROKRASI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92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5F1A6C98-5A0B-4D16-B6C7-DB9EAC2AB887}"/>
              </a:ext>
            </a:extLst>
          </p:cNvPr>
          <p:cNvSpPr/>
          <p:nvPr/>
        </p:nvSpPr>
        <p:spPr>
          <a:xfrm>
            <a:off x="8345261" y="0"/>
            <a:ext cx="3846739" cy="663786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80000" rIns="384000" bIns="480000" anchor="b" anchorCtr="0"/>
          <a:lstStyle/>
          <a:p>
            <a:pPr algn="r" defTabSz="609585">
              <a:spcBef>
                <a:spcPts val="9600"/>
              </a:spcBef>
              <a:defRPr/>
            </a:pPr>
            <a:endParaRPr lang="en-US" sz="32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DEE08CF-CFD1-4354-AF0E-E80945F1DA5E}"/>
              </a:ext>
            </a:extLst>
          </p:cNvPr>
          <p:cNvSpPr/>
          <p:nvPr/>
        </p:nvSpPr>
        <p:spPr>
          <a:xfrm>
            <a:off x="8100600" y="110066"/>
            <a:ext cx="489321" cy="66378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80000" rIns="384000" bIns="480000" anchor="b" anchorCtr="0"/>
          <a:lstStyle/>
          <a:p>
            <a:pPr algn="r" defTabSz="609585">
              <a:spcBef>
                <a:spcPts val="9600"/>
              </a:spcBef>
              <a:defRPr/>
            </a:pPr>
            <a:endParaRPr lang="en-US" sz="3200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772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6000" rIns="96000" bIns="96000" anchor="ctr" anchorCtr="0"/>
          <a:lstStyle/>
          <a:p>
            <a:pPr>
              <a:spcBef>
                <a:spcPts val="9600"/>
              </a:spcBef>
              <a:defRPr/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TUJUAN EVALUASI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6113B0-8424-4FCA-A97E-69329394DCC5}"/>
              </a:ext>
            </a:extLst>
          </p:cNvPr>
          <p:cNvGrpSpPr/>
          <p:nvPr/>
        </p:nvGrpSpPr>
        <p:grpSpPr>
          <a:xfrm>
            <a:off x="0" y="6637867"/>
            <a:ext cx="12192000" cy="231422"/>
            <a:chOff x="0" y="6637867"/>
            <a:chExt cx="12192000" cy="2314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88410E-9A4F-49CE-BE25-335A88616176}"/>
                </a:ext>
              </a:extLst>
            </p:cNvPr>
            <p:cNvSpPr/>
            <p:nvPr/>
          </p:nvSpPr>
          <p:spPr bwMode="auto">
            <a:xfrm>
              <a:off x="0" y="6649157"/>
              <a:ext cx="1996570" cy="2201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6F3FF7-E6BA-440B-BCA8-D43DB3FF2147}"/>
                </a:ext>
              </a:extLst>
            </p:cNvPr>
            <p:cNvSpPr/>
            <p:nvPr/>
          </p:nvSpPr>
          <p:spPr bwMode="auto">
            <a:xfrm>
              <a:off x="1617965" y="6649155"/>
              <a:ext cx="1996570" cy="2201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60385" y="6649155"/>
              <a:ext cx="3278334" cy="2201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9122833" y="6637867"/>
              <a:ext cx="1697567" cy="2201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820400" y="6637867"/>
              <a:ext cx="1371600" cy="2201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522952" y="6649155"/>
              <a:ext cx="2861733" cy="2201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313165" y="6637867"/>
              <a:ext cx="2010833" cy="2201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90" name="Freeform 4">
            <a:extLst>
              <a:ext uri="{FF2B5EF4-FFF2-40B4-BE49-F238E27FC236}">
                <a16:creationId xmlns:a16="http://schemas.microsoft.com/office/drawing/2014/main" id="{23658471-23C0-430E-BC8F-CF6FEB41CE82}"/>
              </a:ext>
            </a:extLst>
          </p:cNvPr>
          <p:cNvSpPr/>
          <p:nvPr/>
        </p:nvSpPr>
        <p:spPr>
          <a:xfrm>
            <a:off x="2689975" y="1426624"/>
            <a:ext cx="2802851" cy="1174334"/>
          </a:xfrm>
          <a:custGeom>
            <a:avLst/>
            <a:gdLst>
              <a:gd name="connsiteX0" fmla="*/ 0 w 1857374"/>
              <a:gd name="connsiteY0" fmla="*/ 0 h 544278"/>
              <a:gd name="connsiteX1" fmla="*/ 1857374 w 1857374"/>
              <a:gd name="connsiteY1" fmla="*/ 0 h 544278"/>
              <a:gd name="connsiteX2" fmla="*/ 1857374 w 1857374"/>
              <a:gd name="connsiteY2" fmla="*/ 544278 h 544278"/>
              <a:gd name="connsiteX3" fmla="*/ 0 w 1857374"/>
              <a:gd name="connsiteY3" fmla="*/ 544278 h 544278"/>
              <a:gd name="connsiteX4" fmla="*/ 0 w 1857374"/>
              <a:gd name="connsiteY4" fmla="*/ 0 h 54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544278">
                <a:moveTo>
                  <a:pt x="0" y="0"/>
                </a:moveTo>
                <a:lnTo>
                  <a:pt x="1857374" y="0"/>
                </a:lnTo>
                <a:lnTo>
                  <a:pt x="1857374" y="544278"/>
                </a:lnTo>
                <a:lnTo>
                  <a:pt x="0" y="54427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672" tIns="79241" rIns="138672" bIns="79241" numCol="1" spcCol="1270" anchor="ctr" anchorCtr="0">
            <a:noAutofit/>
          </a:bodyPr>
          <a:lstStyle/>
          <a:p>
            <a:pPr algn="ctr" defTabSz="8667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 defTabSz="8667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Evaluasi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Reformasi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Birokrasi</a:t>
            </a:r>
            <a:endParaRPr lang="id-ID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algn="ctr" defTabSz="8667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3600" b="1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91" name="Freeform 5">
            <a:extLst>
              <a:ext uri="{FF2B5EF4-FFF2-40B4-BE49-F238E27FC236}">
                <a16:creationId xmlns:a16="http://schemas.microsoft.com/office/drawing/2014/main" id="{50A10B44-1330-478E-B738-A2D6DA3E4392}"/>
              </a:ext>
            </a:extLst>
          </p:cNvPr>
          <p:cNvSpPr/>
          <p:nvPr/>
        </p:nvSpPr>
        <p:spPr>
          <a:xfrm>
            <a:off x="2679843" y="3303337"/>
            <a:ext cx="3092995" cy="1375035"/>
          </a:xfrm>
          <a:custGeom>
            <a:avLst/>
            <a:gdLst>
              <a:gd name="connsiteX0" fmla="*/ 0 w 1857374"/>
              <a:gd name="connsiteY0" fmla="*/ 0 h 570960"/>
              <a:gd name="connsiteX1" fmla="*/ 1857374 w 1857374"/>
              <a:gd name="connsiteY1" fmla="*/ 0 h 570960"/>
              <a:gd name="connsiteX2" fmla="*/ 1857374 w 1857374"/>
              <a:gd name="connsiteY2" fmla="*/ 570960 h 570960"/>
              <a:gd name="connsiteX3" fmla="*/ 0 w 1857374"/>
              <a:gd name="connsiteY3" fmla="*/ 570960 h 570960"/>
              <a:gd name="connsiteX4" fmla="*/ 0 w 1857374"/>
              <a:gd name="connsiteY4" fmla="*/ 0 h 5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570960">
                <a:moveTo>
                  <a:pt x="0" y="0"/>
                </a:moveTo>
                <a:lnTo>
                  <a:pt x="1857374" y="0"/>
                </a:lnTo>
                <a:lnTo>
                  <a:pt x="1857374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04" tIns="104004" rIns="138672" bIns="156006" numCol="1" spcCol="1270" anchor="ctr" anchorCtr="0">
            <a:noAutofit/>
          </a:bodyPr>
          <a:lstStyle/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Permen</a:t>
            </a:r>
            <a:r>
              <a: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PANRB</a:t>
            </a: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Permenpan 14 Tahun 2014 yo 8 Tahun 2019 </a:t>
            </a: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id-ID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01" name="Persegi: Sudut Lengkung 5">
            <a:extLst>
              <a:ext uri="{FF2B5EF4-FFF2-40B4-BE49-F238E27FC236}">
                <a16:creationId xmlns:a16="http://schemas.microsoft.com/office/drawing/2014/main" id="{80EB7561-4B58-483B-A09A-00A229B48B9A}"/>
              </a:ext>
            </a:extLst>
          </p:cNvPr>
          <p:cNvSpPr/>
          <p:nvPr/>
        </p:nvSpPr>
        <p:spPr>
          <a:xfrm>
            <a:off x="8100601" y="2361570"/>
            <a:ext cx="3972878" cy="1328722"/>
          </a:xfrm>
          <a:prstGeom prst="roundRect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b="1" dirty="0">
                <a:solidFill>
                  <a:srgbClr val="002060"/>
                </a:solidFill>
              </a:rPr>
              <a:t>MEMBERIKAN SARAN PERBAIKAN PERCEPATAN PELAKSANAAN REFORMASI BIROKRASI</a:t>
            </a:r>
          </a:p>
        </p:txBody>
      </p:sp>
      <p:sp>
        <p:nvSpPr>
          <p:cNvPr id="104" name="Persegi: Sudut Lengkung 8">
            <a:extLst>
              <a:ext uri="{FF2B5EF4-FFF2-40B4-BE49-F238E27FC236}">
                <a16:creationId xmlns:a16="http://schemas.microsoft.com/office/drawing/2014/main" id="{000728F4-1AB6-4AF0-AA83-1A81A2DA6E34}"/>
              </a:ext>
            </a:extLst>
          </p:cNvPr>
          <p:cNvSpPr/>
          <p:nvPr/>
        </p:nvSpPr>
        <p:spPr>
          <a:xfrm>
            <a:off x="8114276" y="4756541"/>
            <a:ext cx="3959203" cy="1328722"/>
          </a:xfrm>
          <a:prstGeom prst="roundRect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sz="2000" b="1" dirty="0">
                <a:solidFill>
                  <a:srgbClr val="002060"/>
                </a:solidFill>
              </a:rPr>
              <a:t>MENILAI PERKEMBANGAN PELAKSANAAN REFORMASI BIROKRASI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C03493-810C-44EC-9FA8-DE6624A101E3}"/>
              </a:ext>
            </a:extLst>
          </p:cNvPr>
          <p:cNvGrpSpPr/>
          <p:nvPr/>
        </p:nvGrpSpPr>
        <p:grpSpPr>
          <a:xfrm>
            <a:off x="8107222" y="1387323"/>
            <a:ext cx="2713178" cy="974248"/>
            <a:chOff x="-3329266" y="3737727"/>
            <a:chExt cx="2713178" cy="974248"/>
          </a:xfrm>
          <a:solidFill>
            <a:srgbClr val="FFC000"/>
          </a:solidFill>
        </p:grpSpPr>
        <p:sp>
          <p:nvSpPr>
            <p:cNvPr id="102" name="Persegi: Sudut Lengkung 6">
              <a:extLst>
                <a:ext uri="{FF2B5EF4-FFF2-40B4-BE49-F238E27FC236}">
                  <a16:creationId xmlns:a16="http://schemas.microsoft.com/office/drawing/2014/main" id="{7DB8F4E3-ECDD-422E-B886-43B5F61FCA90}"/>
                </a:ext>
              </a:extLst>
            </p:cNvPr>
            <p:cNvSpPr/>
            <p:nvPr/>
          </p:nvSpPr>
          <p:spPr>
            <a:xfrm>
              <a:off x="-3329266" y="3737727"/>
              <a:ext cx="2713178" cy="967951"/>
            </a:xfrm>
            <a:prstGeom prst="roundRect">
              <a:avLst/>
            </a:prstGeom>
            <a:grpFill/>
            <a:ln>
              <a:tailEnd type="triangle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sp>
          <p:nvSpPr>
            <p:cNvPr id="103" name="Persegi Panjang 7">
              <a:extLst>
                <a:ext uri="{FF2B5EF4-FFF2-40B4-BE49-F238E27FC236}">
                  <a16:creationId xmlns:a16="http://schemas.microsoft.com/office/drawing/2014/main" id="{C7970330-CA43-498D-8A76-7FE32E49529D}"/>
                </a:ext>
              </a:extLst>
            </p:cNvPr>
            <p:cNvSpPr/>
            <p:nvPr/>
          </p:nvSpPr>
          <p:spPr>
            <a:xfrm>
              <a:off x="-2394033" y="3906138"/>
              <a:ext cx="1701400" cy="551412"/>
            </a:xfrm>
            <a:prstGeom prst="rect">
              <a:avLst/>
            </a:prstGeom>
            <a:grpFill/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2800" b="1" dirty="0">
                  <a:solidFill>
                    <a:srgbClr val="002060"/>
                  </a:solidFill>
                </a:rPr>
                <a:t>ASSIST</a:t>
              </a:r>
            </a:p>
          </p:txBody>
        </p:sp>
        <p:pic>
          <p:nvPicPr>
            <p:cNvPr id="107" name="Picture 4" descr="Hasil gambar untuk speak icon">
              <a:extLst>
                <a:ext uri="{FF2B5EF4-FFF2-40B4-BE49-F238E27FC236}">
                  <a16:creationId xmlns:a16="http://schemas.microsoft.com/office/drawing/2014/main" id="{29D02E53-CBA7-4327-94C6-B58D72CF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1804" y="3808535"/>
              <a:ext cx="822829" cy="903440"/>
            </a:xfrm>
            <a:prstGeom prst="rect">
              <a:avLst/>
            </a:prstGeom>
            <a:grpFill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71993D-318E-49AB-9BBF-543BA7DE0701}"/>
              </a:ext>
            </a:extLst>
          </p:cNvPr>
          <p:cNvGrpSpPr/>
          <p:nvPr/>
        </p:nvGrpSpPr>
        <p:grpSpPr>
          <a:xfrm>
            <a:off x="8173109" y="3892229"/>
            <a:ext cx="3119179" cy="933417"/>
            <a:chOff x="-3581971" y="6304436"/>
            <a:chExt cx="2408491" cy="933417"/>
          </a:xfrm>
          <a:solidFill>
            <a:srgbClr val="FFC000"/>
          </a:solidFill>
        </p:grpSpPr>
        <p:sp>
          <p:nvSpPr>
            <p:cNvPr id="105" name="Persegi: Sudut Lengkung 9">
              <a:extLst>
                <a:ext uri="{FF2B5EF4-FFF2-40B4-BE49-F238E27FC236}">
                  <a16:creationId xmlns:a16="http://schemas.microsoft.com/office/drawing/2014/main" id="{F2012AAC-51CE-49DA-80F4-27609DCDFD78}"/>
                </a:ext>
              </a:extLst>
            </p:cNvPr>
            <p:cNvSpPr/>
            <p:nvPr/>
          </p:nvSpPr>
          <p:spPr>
            <a:xfrm>
              <a:off x="-3581971" y="6304436"/>
              <a:ext cx="2408491" cy="933417"/>
            </a:xfrm>
            <a:prstGeom prst="roundRect">
              <a:avLst/>
            </a:prstGeom>
            <a:grpFill/>
            <a:ln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sp>
          <p:nvSpPr>
            <p:cNvPr id="106" name="Persegi Panjang 10">
              <a:extLst>
                <a:ext uri="{FF2B5EF4-FFF2-40B4-BE49-F238E27FC236}">
                  <a16:creationId xmlns:a16="http://schemas.microsoft.com/office/drawing/2014/main" id="{A97B62F0-D7E2-466A-A21A-761B60BC1922}"/>
                </a:ext>
              </a:extLst>
            </p:cNvPr>
            <p:cNvSpPr/>
            <p:nvPr/>
          </p:nvSpPr>
          <p:spPr>
            <a:xfrm>
              <a:off x="-2764763" y="6424587"/>
              <a:ext cx="1426005" cy="593531"/>
            </a:xfrm>
            <a:prstGeom prst="rect">
              <a:avLst/>
            </a:prstGeom>
            <a:grpFill/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sz="2800" b="1" dirty="0">
                  <a:solidFill>
                    <a:srgbClr val="002060"/>
                  </a:solidFill>
                </a:rPr>
                <a:t>ASSES</a:t>
              </a:r>
              <a:r>
                <a:rPr kumimoji="1" lang="id-ID" sz="2800" b="1" dirty="0">
                  <a:solidFill>
                    <a:srgbClr val="002060"/>
                  </a:solidFill>
                </a:rPr>
                <a:t>T</a:t>
              </a:r>
              <a:endParaRPr kumimoji="1" 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108" name="Picture 6" descr="Hasil gambar untuk checklist icon">
              <a:extLst>
                <a:ext uri="{FF2B5EF4-FFF2-40B4-BE49-F238E27FC236}">
                  <a16:creationId xmlns:a16="http://schemas.microsoft.com/office/drawing/2014/main" id="{B543A799-4A11-4740-B8A2-A8B72BAC8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3596" y="6333613"/>
              <a:ext cx="822719" cy="822719"/>
            </a:xfrm>
            <a:prstGeom prst="rect">
              <a:avLst/>
            </a:prstGeom>
            <a:grpFill/>
          </p:spPr>
        </p:pic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5476E3E4-C636-45FA-AC0A-9207776669E4}"/>
              </a:ext>
            </a:extLst>
          </p:cNvPr>
          <p:cNvSpPr/>
          <p:nvPr/>
        </p:nvSpPr>
        <p:spPr>
          <a:xfrm>
            <a:off x="1828800" y="5169229"/>
            <a:ext cx="4267200" cy="1375035"/>
          </a:xfrm>
          <a:custGeom>
            <a:avLst/>
            <a:gdLst>
              <a:gd name="connsiteX0" fmla="*/ 0 w 1857374"/>
              <a:gd name="connsiteY0" fmla="*/ 0 h 570960"/>
              <a:gd name="connsiteX1" fmla="*/ 1857374 w 1857374"/>
              <a:gd name="connsiteY1" fmla="*/ 0 h 570960"/>
              <a:gd name="connsiteX2" fmla="*/ 1857374 w 1857374"/>
              <a:gd name="connsiteY2" fmla="*/ 570960 h 570960"/>
              <a:gd name="connsiteX3" fmla="*/ 0 w 1857374"/>
              <a:gd name="connsiteY3" fmla="*/ 570960 h 570960"/>
              <a:gd name="connsiteX4" fmla="*/ 0 w 1857374"/>
              <a:gd name="connsiteY4" fmla="*/ 0 h 5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570960">
                <a:moveTo>
                  <a:pt x="0" y="0"/>
                </a:moveTo>
                <a:lnTo>
                  <a:pt x="1857374" y="0"/>
                </a:lnTo>
                <a:lnTo>
                  <a:pt x="1857374" y="570960"/>
                </a:lnTo>
                <a:lnTo>
                  <a:pt x="0" y="57096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004" tIns="104004" rIns="138672" bIns="156006" numCol="1" spcCol="1270" anchor="ctr" anchorCtr="0">
            <a:noAutofit/>
          </a:bodyPr>
          <a:lstStyle/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2000" dirty="0">
                <a:solidFill>
                  <a:srgbClr val="002060"/>
                </a:solidFill>
              </a:rPr>
              <a:t>METODE </a:t>
            </a: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d-ID" sz="2000" b="1" dirty="0">
                <a:solidFill>
                  <a:srgbClr val="002060"/>
                </a:solidFill>
              </a:rPr>
              <a:t>PENILAIAN MANDIRI PRLAKSANAAN REFORMASI BIROKRASI (PMPRB)</a:t>
            </a:r>
          </a:p>
          <a:p>
            <a:pPr marL="0" lvl="1" algn="ctr" defTabSz="86671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id-ID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2588BF-3E9A-4E29-B6C8-1B252FCDC58E}"/>
              </a:ext>
            </a:extLst>
          </p:cNvPr>
          <p:cNvGrpSpPr/>
          <p:nvPr/>
        </p:nvGrpSpPr>
        <p:grpSpPr>
          <a:xfrm>
            <a:off x="3768007" y="2651745"/>
            <a:ext cx="646785" cy="649610"/>
            <a:chOff x="5478199" y="1918669"/>
            <a:chExt cx="646785" cy="649610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0A2E535E-3E63-46BA-868E-3AFE835ADD4D}"/>
                </a:ext>
              </a:extLst>
            </p:cNvPr>
            <p:cNvSpPr/>
            <p:nvPr/>
          </p:nvSpPr>
          <p:spPr>
            <a:xfrm rot="16125626" flipH="1">
              <a:off x="5476787" y="1920081"/>
              <a:ext cx="649610" cy="6467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rrow: Right 4">
              <a:extLst>
                <a:ext uri="{FF2B5EF4-FFF2-40B4-BE49-F238E27FC236}">
                  <a16:creationId xmlns:a16="http://schemas.microsoft.com/office/drawing/2014/main" id="{05BCFC5F-489A-47F6-A8A2-6F2B77B81904}"/>
                </a:ext>
              </a:extLst>
            </p:cNvPr>
            <p:cNvSpPr txBox="1"/>
            <p:nvPr/>
          </p:nvSpPr>
          <p:spPr>
            <a:xfrm rot="16125626">
              <a:off x="5571706" y="1952443"/>
              <a:ext cx="455575" cy="38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28762F-08E5-4ECC-8814-51EC81C879DA}"/>
              </a:ext>
            </a:extLst>
          </p:cNvPr>
          <p:cNvGrpSpPr/>
          <p:nvPr/>
        </p:nvGrpSpPr>
        <p:grpSpPr>
          <a:xfrm>
            <a:off x="3778005" y="4709487"/>
            <a:ext cx="646785" cy="649610"/>
            <a:chOff x="5478199" y="1918669"/>
            <a:chExt cx="646785" cy="649610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CCB517DA-4E8F-4AA6-AB48-FD79DD9DDD8A}"/>
                </a:ext>
              </a:extLst>
            </p:cNvPr>
            <p:cNvSpPr/>
            <p:nvPr/>
          </p:nvSpPr>
          <p:spPr>
            <a:xfrm rot="16125626" flipH="1">
              <a:off x="5476787" y="1920081"/>
              <a:ext cx="649610" cy="6467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w: Right 4">
              <a:extLst>
                <a:ext uri="{FF2B5EF4-FFF2-40B4-BE49-F238E27FC236}">
                  <a16:creationId xmlns:a16="http://schemas.microsoft.com/office/drawing/2014/main" id="{3E53D796-9760-41D5-86EB-D27B174326C8}"/>
                </a:ext>
              </a:extLst>
            </p:cNvPr>
            <p:cNvSpPr txBox="1"/>
            <p:nvPr/>
          </p:nvSpPr>
          <p:spPr>
            <a:xfrm rot="16125626">
              <a:off x="5571706" y="1952443"/>
              <a:ext cx="455575" cy="38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728180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769"/>
            <a:ext cx="5982159" cy="78386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TUJUAN UMUM EVALUASI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3748" y="1197274"/>
            <a:ext cx="10960406" cy="489384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Memperoleh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informasi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mengenai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kemajuan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dan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perkembangan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pelaksanaan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kebijakan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Reformasi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Birokrasi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(RB)  dan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Sistem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Akuntabilitas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Kinerja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Instansi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Pemerintah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(SAKIP) oleh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instansi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Pemerintah</a:t>
            </a:r>
            <a:r>
              <a:rPr lang="en-GB" sz="20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Memperoleh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informasi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mengenai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ha-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hal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sudah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baik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dan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hal-hal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belum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kebutuhan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perbaikan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secara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berkelanjutan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berdasarkan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bukti-bukti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diberikan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oleh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instansi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Memonitor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tindak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lanjut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rekomendasi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hasil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evaluasi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periode</a:t>
            </a:r>
            <a:r>
              <a:rPr lang="en-GB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sebelumnya</a:t>
            </a:r>
            <a:endParaRPr lang="en-GB" sz="28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Menyusun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profil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instansi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pemerintah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dalam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pelaksanaan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kebijakan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RB dan SAKIP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untuk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kebutuhan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saling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belajar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antar</a:t>
            </a:r>
            <a:r>
              <a:rPr lang="en-GB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instansi</a:t>
            </a:r>
            <a:endParaRPr lang="en-GB" sz="24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8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74678"/>
              </p:ext>
            </p:extLst>
          </p:nvPr>
        </p:nvGraphicFramePr>
        <p:xfrm>
          <a:off x="539827" y="838200"/>
          <a:ext cx="11215171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PRINSIP PENILAIAN PELAKSANAAN RB</a:t>
            </a:r>
          </a:p>
        </p:txBody>
      </p:sp>
    </p:spTree>
    <p:extLst>
      <p:ext uri="{BB962C8B-B14F-4D97-AF65-F5344CB8AC3E}">
        <p14:creationId xmlns:p14="http://schemas.microsoft.com/office/powerpoint/2010/main" val="85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51297"/>
              </p:ext>
            </p:extLst>
          </p:nvPr>
        </p:nvGraphicFramePr>
        <p:xfrm>
          <a:off x="504940" y="1174636"/>
          <a:ext cx="9531426" cy="51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215308" y="-322243"/>
            <a:ext cx="8349867" cy="1320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PRINSIP PENILAIAN PELAKSANAAN </a:t>
            </a:r>
            <a:br>
              <a:rPr lang="id-ID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R</a:t>
            </a:r>
            <a:r>
              <a:rPr lang="id-ID" sz="2800" dirty="0">
                <a:solidFill>
                  <a:srgbClr val="002060"/>
                </a:solidFill>
              </a:rPr>
              <a:t>EFORMASI BIROKRASI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5715000"/>
            <a:ext cx="1600201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2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781990"/>
            <a:ext cx="4427221" cy="493421"/>
          </a:xfrm>
        </p:spPr>
        <p:txBody>
          <a:bodyPr>
            <a:normAutofit fontScale="90000"/>
          </a:bodyPr>
          <a:lstStyle/>
          <a:p>
            <a:r>
              <a:rPr lang="nn-NO" dirty="0"/>
              <a:t>MEKANISME EVALUASI REFORMASI BIROKRASI DAN SAKIP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F51D5F2-E1E1-4F48-81C6-4BB23852A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540570"/>
              </p:ext>
            </p:extLst>
          </p:nvPr>
        </p:nvGraphicFramePr>
        <p:xfrm>
          <a:off x="339085" y="712415"/>
          <a:ext cx="11582400" cy="536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76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7678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987"/>
            <a:ext cx="12174373" cy="7905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Kerangka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Logis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RB (Internal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Eksternal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b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Peraturan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Menpan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RB No 14 </a:t>
            </a:r>
            <a:r>
              <a:rPr lang="en-US" sz="28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Tahun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2014</a:t>
            </a:r>
            <a:r>
              <a:rPr lang="id-ID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yo 10 Tahun 2019 </a:t>
            </a:r>
            <a:endParaRPr lang="en-US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62500" y="597932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35952" y="6281738"/>
            <a:ext cx="632048" cy="576262"/>
          </a:xfrm>
          <a:prstGeom prst="rect">
            <a:avLst/>
          </a:prstGeom>
        </p:spPr>
        <p:txBody>
          <a:bodyPr/>
          <a:lstStyle/>
          <a:p>
            <a:fld id="{93CD13CE-ED9A-4BCF-8DBC-3F79D1D2C13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8" name="Pentagon 47"/>
          <p:cNvSpPr/>
          <p:nvPr/>
        </p:nvSpPr>
        <p:spPr>
          <a:xfrm>
            <a:off x="7266807" y="908720"/>
            <a:ext cx="3087456" cy="381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7338">
              <a:defRPr/>
            </a:pPr>
            <a:r>
              <a:rPr lang="en-US" b="1" spc="600" dirty="0">
                <a:solidFill>
                  <a:srgbClr val="002060"/>
                </a:solidFill>
              </a:rPr>
              <a:t>HASIL (40%)</a:t>
            </a:r>
            <a:endParaRPr lang="id-ID" b="1" spc="600" dirty="0">
              <a:solidFill>
                <a:srgbClr val="002060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505390" y="908720"/>
            <a:ext cx="4990016" cy="38100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spc="600" dirty="0">
                <a:solidFill>
                  <a:srgbClr val="002060"/>
                </a:solidFill>
              </a:rPr>
              <a:t>PENGUNGKIT (60%)</a:t>
            </a:r>
            <a:endParaRPr lang="id-ID" b="1" spc="600" dirty="0">
              <a:solidFill>
                <a:srgbClr val="0020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05390" y="1442818"/>
            <a:ext cx="4464496" cy="403244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295407" y="1442818"/>
            <a:ext cx="3058856" cy="403244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/>
          <p:cNvSpPr/>
          <p:nvPr/>
        </p:nvSpPr>
        <p:spPr>
          <a:xfrm flipH="1">
            <a:off x="2505390" y="5598322"/>
            <a:ext cx="7848873" cy="381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pc="600" dirty="0">
                <a:solidFill>
                  <a:schemeClr val="bg1"/>
                </a:solidFill>
              </a:rPr>
              <a:t>PERBAIKAN   DAN   PEMBELAJARAN</a:t>
            </a:r>
            <a:endParaRPr lang="id-ID" b="1" spc="6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95407" y="1442818"/>
            <a:ext cx="3058856" cy="4032448"/>
          </a:xfrm>
          <a:prstGeom prst="rect">
            <a:avLst/>
          </a:prstGeom>
          <a:solidFill>
            <a:srgbClr val="03ED1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SASARAN REFORMASI BIROKRASI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6969886" y="1442818"/>
            <a:ext cx="43204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6969886" y="4899202"/>
            <a:ext cx="43204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6969886" y="2306914"/>
            <a:ext cx="43204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6969886" y="4035106"/>
            <a:ext cx="43204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969886" y="3171010"/>
            <a:ext cx="43204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3214" y="1442818"/>
            <a:ext cx="6176672" cy="40324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PROGRAM REFORMASI BIROKRASI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7545951" y="1649257"/>
            <a:ext cx="2647037" cy="3557089"/>
            <a:chOff x="6084168" y="1691222"/>
            <a:chExt cx="2647037" cy="3557089"/>
          </a:xfrm>
          <a:solidFill>
            <a:srgbClr val="201639"/>
          </a:solidFill>
        </p:grpSpPr>
        <p:sp>
          <p:nvSpPr>
            <p:cNvPr id="61" name="Rounded Rectangle 60"/>
            <p:cNvSpPr/>
            <p:nvPr/>
          </p:nvSpPr>
          <p:spPr>
            <a:xfrm>
              <a:off x="6107757" y="1691222"/>
              <a:ext cx="1368152" cy="8016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</a:rPr>
                <a:t>Kapasitas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dan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Akuntabilitas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Organisasi</a:t>
              </a:r>
              <a:r>
                <a:rPr lang="en-US" sz="1400" b="1" dirty="0">
                  <a:solidFill>
                    <a:schemeClr val="bg1"/>
                  </a:solidFill>
                </a:rPr>
                <a:t> (20%)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084168" y="4446637"/>
              <a:ext cx="1368152" cy="8016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</a:rPr>
                <a:t>Pemerintah</a:t>
              </a:r>
              <a:r>
                <a:rPr lang="en-US" sz="1400" b="1" dirty="0">
                  <a:solidFill>
                    <a:schemeClr val="bg1"/>
                  </a:solidFill>
                </a:rPr>
                <a:t> yang </a:t>
              </a:r>
              <a:r>
                <a:rPr lang="en-US" sz="1400" b="1" dirty="0" err="1">
                  <a:solidFill>
                    <a:schemeClr val="bg1"/>
                  </a:solidFill>
                </a:rPr>
                <a:t>bersih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dan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bebas</a:t>
              </a:r>
              <a:r>
                <a:rPr lang="en-US" sz="1400" b="1" dirty="0">
                  <a:solidFill>
                    <a:schemeClr val="bg1"/>
                  </a:solidFill>
                </a:rPr>
                <a:t> KKN (10%)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363053" y="3100171"/>
              <a:ext cx="1368152" cy="8016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</a:rPr>
                <a:t>Peningkatan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Pelayanan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Publik</a:t>
              </a:r>
              <a:r>
                <a:rPr lang="en-US" sz="1400" b="1" dirty="0">
                  <a:solidFill>
                    <a:schemeClr val="bg1"/>
                  </a:solidFill>
                </a:rPr>
                <a:t> (10%)</a:t>
              </a:r>
            </a:p>
          </p:txBody>
        </p:sp>
        <p:sp>
          <p:nvSpPr>
            <p:cNvPr id="75" name="Up-Down Arrow 74"/>
            <p:cNvSpPr/>
            <p:nvPr/>
          </p:nvSpPr>
          <p:spPr>
            <a:xfrm>
              <a:off x="6611813" y="2564904"/>
              <a:ext cx="360040" cy="1809725"/>
            </a:xfrm>
            <a:prstGeom prst="upDown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Bent Arrow 76"/>
            <p:cNvSpPr/>
            <p:nvPr/>
          </p:nvSpPr>
          <p:spPr>
            <a:xfrm rot="5400000">
              <a:off x="7455605" y="2125451"/>
              <a:ext cx="1012231" cy="874787"/>
            </a:xfrm>
            <a:prstGeom prst="ben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Bent Arrow 83"/>
            <p:cNvSpPr/>
            <p:nvPr/>
          </p:nvSpPr>
          <p:spPr>
            <a:xfrm rot="16200000" flipV="1">
              <a:off x="7455605" y="4007184"/>
              <a:ext cx="1012231" cy="874787"/>
            </a:xfrm>
            <a:prstGeom prst="ben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1454504" y="1485289"/>
            <a:ext cx="5515382" cy="3880928"/>
            <a:chOff x="799897" y="1891855"/>
            <a:chExt cx="4217018" cy="3880928"/>
          </a:xfrm>
          <a:solidFill>
            <a:srgbClr val="1DEF36"/>
          </a:solidFill>
        </p:grpSpPr>
        <p:sp>
          <p:nvSpPr>
            <p:cNvPr id="90" name="Rounded Rectangle 89">
              <a:hlinkClick r:id="" action="ppaction://noaction"/>
            </p:cNvPr>
            <p:cNvSpPr/>
            <p:nvPr/>
          </p:nvSpPr>
          <p:spPr>
            <a:xfrm rot="16200000">
              <a:off x="-946315" y="3645571"/>
              <a:ext cx="3873423" cy="3810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MANAJEMEN  PERUBAHAN (5%)</a:t>
              </a:r>
              <a:endParaRPr lang="id-ID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91" name="Rounded Rectangle 90">
              <a:hlinkClick r:id="" action="ppaction://noaction"/>
            </p:cNvPr>
            <p:cNvSpPr/>
            <p:nvPr/>
          </p:nvSpPr>
          <p:spPr>
            <a:xfrm rot="16200000">
              <a:off x="252384" y="3569370"/>
              <a:ext cx="2722524" cy="53340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PENATAAN PERATURAN PERUNDANG-UNDANGAN (5%)</a:t>
              </a:r>
              <a:endParaRPr lang="id-ID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>
              <a:hlinkClick r:id="" action="ppaction://noaction"/>
            </p:cNvPr>
            <p:cNvSpPr/>
            <p:nvPr/>
          </p:nvSpPr>
          <p:spPr>
            <a:xfrm>
              <a:off x="2139224" y="1899359"/>
              <a:ext cx="2133599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PENGUATAN PENGAWASAN (12%)</a:t>
              </a:r>
              <a:endParaRPr lang="id-ID" sz="1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3" name="Rounded Rectangle 92">
              <a:hlinkClick r:id="" action="ppaction://noaction"/>
            </p:cNvPr>
            <p:cNvSpPr/>
            <p:nvPr/>
          </p:nvSpPr>
          <p:spPr>
            <a:xfrm>
              <a:off x="2139224" y="5315583"/>
              <a:ext cx="2133599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PENGUATAN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AKUNTABILITAS KINERJA (6%)</a:t>
              </a:r>
              <a:endParaRPr lang="id-ID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94" name="Rounded Rectangle 93">
              <a:hlinkClick r:id="" action="ppaction://noaction"/>
            </p:cNvPr>
            <p:cNvSpPr/>
            <p:nvPr/>
          </p:nvSpPr>
          <p:spPr>
            <a:xfrm rot="16200000">
              <a:off x="2898088" y="3653955"/>
              <a:ext cx="3873423" cy="36423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PENINGKATAN KUALITAS PELAYANAN PUBLIK 6%)</a:t>
              </a:r>
              <a:endParaRPr lang="id-ID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95" name="Rounded Rectangle 94">
              <a:hlinkClick r:id="" action="ppaction://noaction"/>
            </p:cNvPr>
            <p:cNvSpPr/>
            <p:nvPr/>
          </p:nvSpPr>
          <p:spPr>
            <a:xfrm>
              <a:off x="2071563" y="2474809"/>
              <a:ext cx="1485900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PENATAAN &amp; PENGUATAN ORGANISASI (6%)</a:t>
              </a:r>
              <a:endParaRPr lang="id-ID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ounded Rectangle 95">
              <a:hlinkClick r:id="" action="ppaction://noaction"/>
            </p:cNvPr>
            <p:cNvSpPr/>
            <p:nvPr/>
          </p:nvSpPr>
          <p:spPr>
            <a:xfrm>
              <a:off x="2071563" y="4529378"/>
              <a:ext cx="1485900" cy="66795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PENATAAN SISTEM MANAJEMEN SDM (15%)</a:t>
              </a:r>
              <a:endParaRPr lang="id-ID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Rounded Rectangle 96">
              <a:hlinkClick r:id="" action="ppaction://noaction"/>
            </p:cNvPr>
            <p:cNvSpPr/>
            <p:nvPr/>
          </p:nvSpPr>
          <p:spPr>
            <a:xfrm>
              <a:off x="2989216" y="3455071"/>
              <a:ext cx="1268955" cy="762000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white"/>
                  </a:solidFill>
                </a:rPr>
                <a:t>PENATAAN TATALAKSANA (5%)</a:t>
              </a:r>
              <a:endParaRPr lang="id-ID" sz="1100" b="1" dirty="0">
                <a:solidFill>
                  <a:prstClr val="white"/>
                </a:solidFill>
              </a:endParaRPr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1190647" y="3620047"/>
              <a:ext cx="156297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>
              <a:off x="1912853" y="2639785"/>
              <a:ext cx="156297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1912853" y="4647331"/>
              <a:ext cx="156297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1233305" y="1891855"/>
              <a:ext cx="854895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ight Arrow 101"/>
            <p:cNvSpPr/>
            <p:nvPr/>
          </p:nvSpPr>
          <p:spPr>
            <a:xfrm>
              <a:off x="1233305" y="5340735"/>
              <a:ext cx="854895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ight Arrow 102"/>
            <p:cNvSpPr/>
            <p:nvPr/>
          </p:nvSpPr>
          <p:spPr>
            <a:xfrm>
              <a:off x="4265184" y="3620047"/>
              <a:ext cx="218330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/>
            <p:cNvSpPr/>
            <p:nvPr/>
          </p:nvSpPr>
          <p:spPr>
            <a:xfrm rot="16200000">
              <a:off x="2755389" y="5037259"/>
              <a:ext cx="118249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5400000">
              <a:off x="2768205" y="2200565"/>
              <a:ext cx="118249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4258171" y="1924020"/>
              <a:ext cx="394513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4258170" y="5328159"/>
              <a:ext cx="394513" cy="432048"/>
            </a:xfrm>
            <a:prstGeom prst="right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Elbow Connector 107"/>
            <p:cNvCxnSpPr/>
            <p:nvPr/>
          </p:nvCxnSpPr>
          <p:spPr>
            <a:xfrm rot="16200000" flipH="1">
              <a:off x="3455668" y="2951335"/>
              <a:ext cx="579425" cy="274949"/>
            </a:xfrm>
            <a:prstGeom prst="bentConnector3">
              <a:avLst>
                <a:gd name="adj1" fmla="val 10469"/>
              </a:avLst>
            </a:prstGeom>
            <a:grpFill/>
            <a:ln w="117475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rot="5400000" flipH="1" flipV="1">
              <a:off x="3455668" y="4481839"/>
              <a:ext cx="579425" cy="274949"/>
            </a:xfrm>
            <a:prstGeom prst="bentConnector3">
              <a:avLst>
                <a:gd name="adj1" fmla="val 10469"/>
              </a:avLst>
            </a:prstGeom>
            <a:grpFill/>
            <a:ln w="117475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9171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EF974F-DD4D-4B25-B20A-19B791536366}"/>
              </a:ext>
            </a:extLst>
          </p:cNvPr>
          <p:cNvSpPr txBox="1"/>
          <p:nvPr/>
        </p:nvSpPr>
        <p:spPr>
          <a:xfrm>
            <a:off x="3700672" y="9907"/>
            <a:ext cx="4314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  <a:latin typeface="Roboto Light"/>
              </a:rPr>
              <a:t>PENILAIAN MANDIRI PELAKSANAAN</a:t>
            </a:r>
          </a:p>
          <a:p>
            <a:r>
              <a:rPr lang="en-SG" b="1" dirty="0">
                <a:solidFill>
                  <a:srgbClr val="002060"/>
                </a:solidFill>
                <a:latin typeface="Roboto Light"/>
              </a:rPr>
              <a:t>REFORMASI BIROKRASI (PMPRB)</a:t>
            </a:r>
            <a:endParaRPr lang="en-ID" b="1" dirty="0">
              <a:solidFill>
                <a:srgbClr val="002060"/>
              </a:solidFill>
              <a:latin typeface="Roboto Ligh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F9F7269-7E37-453D-AF7D-2B5EE5393D8B}"/>
              </a:ext>
            </a:extLst>
          </p:cNvPr>
          <p:cNvSpPr/>
          <p:nvPr/>
        </p:nvSpPr>
        <p:spPr>
          <a:xfrm>
            <a:off x="7398480" y="1860089"/>
            <a:ext cx="3695700" cy="4982766"/>
          </a:xfrm>
          <a:prstGeom prst="roundRect">
            <a:avLst>
              <a:gd name="adj" fmla="val 3007"/>
            </a:avLst>
          </a:prstGeom>
          <a:solidFill>
            <a:srgbClr val="0070C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2151F4-73D8-4FC0-8CAE-DEFDF643EE29}"/>
              </a:ext>
            </a:extLst>
          </p:cNvPr>
          <p:cNvSpPr txBox="1"/>
          <p:nvPr/>
        </p:nvSpPr>
        <p:spPr>
          <a:xfrm>
            <a:off x="7307989" y="755334"/>
            <a:ext cx="1661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800" b="1" dirty="0">
                <a:solidFill>
                  <a:srgbClr val="00B0F0"/>
                </a:solidFill>
              </a:rPr>
              <a:t>HASIL</a:t>
            </a:r>
            <a:endParaRPr lang="en-ID" sz="4800" b="1" dirty="0">
              <a:solidFill>
                <a:srgbClr val="00B0F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45BE61A-8834-46CE-9174-57C92683FD18}"/>
              </a:ext>
            </a:extLst>
          </p:cNvPr>
          <p:cNvSpPr/>
          <p:nvPr/>
        </p:nvSpPr>
        <p:spPr>
          <a:xfrm>
            <a:off x="9219617" y="922789"/>
            <a:ext cx="1508716" cy="551377"/>
          </a:xfrm>
          <a:prstGeom prst="roundRect">
            <a:avLst>
              <a:gd name="adj" fmla="val 5163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>
                <a:solidFill>
                  <a:srgbClr val="00B0F0"/>
                </a:solidFill>
              </a:rPr>
              <a:t>40%</a:t>
            </a:r>
            <a:endParaRPr lang="en-ID" sz="4800" b="1" dirty="0">
              <a:solidFill>
                <a:srgbClr val="00B0F0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1143AB4A-596C-431E-9EEE-F7AC575669EA}"/>
              </a:ext>
            </a:extLst>
          </p:cNvPr>
          <p:cNvSpPr/>
          <p:nvPr/>
        </p:nvSpPr>
        <p:spPr>
          <a:xfrm>
            <a:off x="6220749" y="2248094"/>
            <a:ext cx="828807" cy="1009650"/>
          </a:xfrm>
          <a:prstGeom prst="chevron">
            <a:avLst/>
          </a:prstGeom>
          <a:solidFill>
            <a:srgbClr val="EF4751"/>
          </a:solidFill>
          <a:ln w="76200">
            <a:solidFill>
              <a:srgbClr val="099BAB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99BAB"/>
              </a:solidFill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F5F25ABA-3F6F-485F-8687-D873220E894F}"/>
              </a:ext>
            </a:extLst>
          </p:cNvPr>
          <p:cNvSpPr/>
          <p:nvPr/>
        </p:nvSpPr>
        <p:spPr>
          <a:xfrm>
            <a:off x="6235797" y="4797617"/>
            <a:ext cx="828807" cy="1009650"/>
          </a:xfrm>
          <a:prstGeom prst="chevron">
            <a:avLst/>
          </a:prstGeom>
          <a:solidFill>
            <a:srgbClr val="EF4751"/>
          </a:solidFill>
          <a:ln w="76200">
            <a:solidFill>
              <a:srgbClr val="099BAB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30B8D9-36C3-47C4-836B-4FB0C23D97DC}"/>
              </a:ext>
            </a:extLst>
          </p:cNvPr>
          <p:cNvSpPr txBox="1"/>
          <p:nvPr/>
        </p:nvSpPr>
        <p:spPr>
          <a:xfrm>
            <a:off x="7612719" y="2274796"/>
            <a:ext cx="3330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SG" sz="2400" b="1" dirty="0">
                <a:solidFill>
                  <a:schemeClr val="bg1"/>
                </a:solidFill>
              </a:rPr>
              <a:t>SURVEI INTERNAL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SG" sz="2400" b="1" dirty="0">
                <a:solidFill>
                  <a:schemeClr val="bg1"/>
                </a:solidFill>
              </a:rPr>
              <a:t>SURVEI EKSTERNAL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SG" sz="2400" b="1" dirty="0">
                <a:solidFill>
                  <a:schemeClr val="bg1"/>
                </a:solidFill>
              </a:rPr>
              <a:t>DAN LAIN-LAIN</a:t>
            </a:r>
            <a:endParaRPr lang="en-ID" sz="2400" b="1" dirty="0">
              <a:solidFill>
                <a:schemeClr val="bg1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45BC3DD-8EB4-42BE-83D1-274DC2887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>
                        <a14:backgroundMark x1="9333" y1="10667" x2="9333" y2="1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3" y="3606238"/>
            <a:ext cx="2529619" cy="2529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0D68BE-86CE-4F4A-8EA7-7D44DC531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61" y="1474166"/>
            <a:ext cx="4835047" cy="20196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07E72D-D166-44A7-9A27-6C90E9883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34" y="3207661"/>
            <a:ext cx="5229160" cy="228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0A209-761C-489D-A2EB-947038E4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68" y="5043578"/>
            <a:ext cx="5253173" cy="2191690"/>
          </a:xfrm>
          <a:prstGeom prst="rect">
            <a:avLst/>
          </a:prstGeom>
        </p:spPr>
      </p:pic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E90502AA-3D5D-4864-B1F1-5AB4E817243C}"/>
              </a:ext>
            </a:extLst>
          </p:cNvPr>
          <p:cNvSpPr/>
          <p:nvPr/>
        </p:nvSpPr>
        <p:spPr>
          <a:xfrm rot="16200000">
            <a:off x="2326949" y="4739970"/>
            <a:ext cx="415956" cy="442906"/>
          </a:xfrm>
          <a:prstGeom prst="chevron">
            <a:avLst/>
          </a:prstGeom>
          <a:solidFill>
            <a:srgbClr val="EF4751"/>
          </a:solidFill>
          <a:ln w="190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4500F646-FE82-43C2-994C-4B7A6536652A}"/>
              </a:ext>
            </a:extLst>
          </p:cNvPr>
          <p:cNvSpPr/>
          <p:nvPr/>
        </p:nvSpPr>
        <p:spPr>
          <a:xfrm rot="16200000">
            <a:off x="2305660" y="2672848"/>
            <a:ext cx="509913" cy="473964"/>
          </a:xfrm>
          <a:prstGeom prst="chevron">
            <a:avLst/>
          </a:prstGeom>
          <a:solidFill>
            <a:srgbClr val="EF4751"/>
          </a:solidFill>
          <a:ln w="190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BCB72D-08FF-4AFE-854A-1D701D457189}"/>
              </a:ext>
            </a:extLst>
          </p:cNvPr>
          <p:cNvSpPr txBox="1"/>
          <p:nvPr/>
        </p:nvSpPr>
        <p:spPr>
          <a:xfrm>
            <a:off x="1463667" y="797079"/>
            <a:ext cx="416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solidFill>
                  <a:srgbClr val="00B0F0"/>
                </a:solidFill>
              </a:rPr>
              <a:t>PENGUNGKIT</a:t>
            </a:r>
            <a:endParaRPr lang="en-ID" sz="4800" b="1" dirty="0">
              <a:solidFill>
                <a:srgbClr val="00B0F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835EF2-19D6-45C4-981F-5AD225A169E6}"/>
              </a:ext>
            </a:extLst>
          </p:cNvPr>
          <p:cNvSpPr/>
          <p:nvPr/>
        </p:nvSpPr>
        <p:spPr>
          <a:xfrm>
            <a:off x="5103314" y="936888"/>
            <a:ext cx="1508716" cy="551378"/>
          </a:xfrm>
          <a:prstGeom prst="roundRect">
            <a:avLst>
              <a:gd name="adj" fmla="val 5163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rgbClr val="00B0F0"/>
                </a:solidFill>
              </a:rPr>
              <a:t>6</a:t>
            </a:r>
            <a:r>
              <a:rPr lang="en-SG" sz="4800" b="1" dirty="0">
                <a:solidFill>
                  <a:srgbClr val="00B0F0"/>
                </a:solidFill>
              </a:rPr>
              <a:t>0%</a:t>
            </a:r>
            <a:endParaRPr lang="en-ID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7BD5028-F99E-4668-AA59-CF7980DA3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4902" r="83133" b="91227"/>
          <a:stretch/>
        </p:blipFill>
        <p:spPr>
          <a:xfrm>
            <a:off x="1054682" y="475744"/>
            <a:ext cx="2177350" cy="337561"/>
          </a:xfrm>
          <a:prstGeom prst="rect">
            <a:avLst/>
          </a:prstGeom>
        </p:spPr>
      </p:pic>
      <p:sp>
        <p:nvSpPr>
          <p:cNvPr id="25" name="Rounded Rectangle 53">
            <a:extLst>
              <a:ext uri="{FF2B5EF4-FFF2-40B4-BE49-F238E27FC236}">
                <a16:creationId xmlns:a16="http://schemas.microsoft.com/office/drawing/2014/main" id="{CBDD6D6F-85C7-4166-B417-F9601417814B}"/>
              </a:ext>
            </a:extLst>
          </p:cNvPr>
          <p:cNvSpPr/>
          <p:nvPr/>
        </p:nvSpPr>
        <p:spPr>
          <a:xfrm>
            <a:off x="5570016" y="212682"/>
            <a:ext cx="6632144" cy="820493"/>
          </a:xfrm>
          <a:prstGeom prst="roundRect">
            <a:avLst>
              <a:gd name="adj" fmla="val 8700"/>
            </a:avLst>
          </a:prstGeom>
          <a:solidFill>
            <a:srgbClr val="31859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08D1390-158D-4496-9D6E-0BDB71A6204C}"/>
              </a:ext>
            </a:extLst>
          </p:cNvPr>
          <p:cNvSpPr txBox="1">
            <a:spLocks/>
          </p:cNvSpPr>
          <p:nvPr/>
        </p:nvSpPr>
        <p:spPr>
          <a:xfrm>
            <a:off x="5725263" y="71444"/>
            <a:ext cx="6308726" cy="750083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088556" rtl="0" eaLnBrk="1" latinLnBrk="0" hangingPunct="1">
              <a:spcBef>
                <a:spcPct val="0"/>
              </a:spcBef>
              <a:buNone/>
              <a:defRPr sz="3600" kern="1200" spc="10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boto Condensed Light"/>
                <a:ea typeface="+mj-ea"/>
                <a:cs typeface="+mj-cs"/>
              </a:rPr>
              <a:t>HASIL EVALUASI RB DAN SAKIP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 Ligh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9C0110-E872-49B5-8443-C95BC5C02DBF}"/>
              </a:ext>
            </a:extLst>
          </p:cNvPr>
          <p:cNvSpPr/>
          <p:nvPr/>
        </p:nvSpPr>
        <p:spPr>
          <a:xfrm>
            <a:off x="5562600" y="663844"/>
            <a:ext cx="66497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784A1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  TREND NILAI RB DAN SAKIP DI LINGKUNGAN</a:t>
            </a:r>
          </a:p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784A1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   KEMENTERIAN PEMUDA DAN OLAHRAGA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784A1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590B767-44C5-45A7-B4C2-148D74306B3F}"/>
              </a:ext>
            </a:extLst>
          </p:cNvPr>
          <p:cNvGraphicFramePr/>
          <p:nvPr/>
        </p:nvGraphicFramePr>
        <p:xfrm>
          <a:off x="993136" y="3881173"/>
          <a:ext cx="4477791" cy="282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7F3406D-BA42-4F64-88A5-EC79AE5C31CB}"/>
              </a:ext>
            </a:extLst>
          </p:cNvPr>
          <p:cNvSpPr/>
          <p:nvPr/>
        </p:nvSpPr>
        <p:spPr>
          <a:xfrm>
            <a:off x="520717" y="3310979"/>
            <a:ext cx="542263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TREND NILAI SAKIP 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AFF82E-5D8D-43F7-AA4A-9B34717E5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" y="86110"/>
            <a:ext cx="930818" cy="1226228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590B767-44C5-45A7-B4C2-148D74306B3F}"/>
              </a:ext>
            </a:extLst>
          </p:cNvPr>
          <p:cNvGraphicFramePr/>
          <p:nvPr/>
        </p:nvGraphicFramePr>
        <p:xfrm>
          <a:off x="6427715" y="3881173"/>
          <a:ext cx="4553950" cy="282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7F3406D-BA42-4F64-88A5-EC79AE5C31CB}"/>
              </a:ext>
            </a:extLst>
          </p:cNvPr>
          <p:cNvSpPr/>
          <p:nvPr/>
        </p:nvSpPr>
        <p:spPr>
          <a:xfrm>
            <a:off x="6193151" y="3310979"/>
            <a:ext cx="542263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TREND NILAI RB 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4347" y="2098028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208">
                  <a:extLst>
                    <a:ext uri="{9D8B030D-6E8A-4147-A177-3AD203B41FA5}">
                      <a16:colId xmlns:a16="http://schemas.microsoft.com/office/drawing/2014/main" val="3302677765"/>
                    </a:ext>
                  </a:extLst>
                </a:gridCol>
                <a:gridCol w="1543792">
                  <a:extLst>
                    <a:ext uri="{9D8B030D-6E8A-4147-A177-3AD203B41FA5}">
                      <a16:colId xmlns:a16="http://schemas.microsoft.com/office/drawing/2014/main" val="32771792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923213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KEMENPORA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7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66,21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/>
                        <a:t>65,87 (B)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23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3BF88F47-6AB0-4296-889F-7F70B6E51B6D}"/>
              </a:ext>
            </a:extLst>
          </p:cNvPr>
          <p:cNvGrpSpPr/>
          <p:nvPr/>
        </p:nvGrpSpPr>
        <p:grpSpPr>
          <a:xfrm>
            <a:off x="0" y="6495537"/>
            <a:ext cx="12192000" cy="369332"/>
            <a:chOff x="0" y="9743301"/>
            <a:chExt cx="18286413" cy="5539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40B883-AB7D-4A46-A70E-D52080018444}"/>
                </a:ext>
              </a:extLst>
            </p:cNvPr>
            <p:cNvSpPr txBox="1"/>
            <p:nvPr/>
          </p:nvSpPr>
          <p:spPr>
            <a:xfrm>
              <a:off x="0" y="9743301"/>
              <a:ext cx="18286413" cy="553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D" dirty="0"/>
                <a:t>   </a:t>
              </a:r>
            </a:p>
          </p:txBody>
        </p: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8D7D49E3-746A-4427-A176-B9FC4CE281E2}"/>
                </a:ext>
              </a:extLst>
            </p:cNvPr>
            <p:cNvGrpSpPr/>
            <p:nvPr/>
          </p:nvGrpSpPr>
          <p:grpSpPr>
            <a:xfrm>
              <a:off x="16613333" y="9829431"/>
              <a:ext cx="1558581" cy="426580"/>
              <a:chOff x="6306468" y="6196226"/>
              <a:chExt cx="1558581" cy="426580"/>
            </a:xfrm>
          </p:grpSpPr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05969D68-D38C-4116-B94A-C643FBA1C197}"/>
                  </a:ext>
                </a:extLst>
              </p:cNvPr>
              <p:cNvSpPr/>
              <p:nvPr/>
            </p:nvSpPr>
            <p:spPr>
              <a:xfrm>
                <a:off x="6306468" y="6196226"/>
                <a:ext cx="526017" cy="426580"/>
              </a:xfrm>
              <a:prstGeom prst="chevron">
                <a:avLst/>
              </a:prstGeom>
              <a:solidFill>
                <a:srgbClr val="51B3C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15">
                  <a:defRPr/>
                </a:pPr>
                <a:endParaRPr lang="en-ID" sz="1200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244E0AD2-EC38-4D92-8158-23657CE4CA1D}"/>
                  </a:ext>
                </a:extLst>
              </p:cNvPr>
              <p:cNvSpPr/>
              <p:nvPr/>
            </p:nvSpPr>
            <p:spPr>
              <a:xfrm>
                <a:off x="6645677" y="6196226"/>
                <a:ext cx="526017" cy="426580"/>
              </a:xfrm>
              <a:prstGeom prst="chevron">
                <a:avLst/>
              </a:prstGeom>
              <a:solidFill>
                <a:srgbClr val="1C8AB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15">
                  <a:defRPr/>
                </a:pPr>
                <a:endParaRPr lang="en-ID" sz="1200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62C046B2-F7AC-4EDB-BCC8-6836033BCB08}"/>
                  </a:ext>
                </a:extLst>
              </p:cNvPr>
              <p:cNvSpPr/>
              <p:nvPr/>
            </p:nvSpPr>
            <p:spPr>
              <a:xfrm>
                <a:off x="6984886" y="6196226"/>
                <a:ext cx="526017" cy="426580"/>
              </a:xfrm>
              <a:prstGeom prst="chevron">
                <a:avLst/>
              </a:prstGeom>
              <a:solidFill>
                <a:srgbClr val="0F608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15">
                  <a:defRPr/>
                </a:pPr>
                <a:endParaRPr lang="en-ID" sz="1200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49F0D2E-BE7D-42BA-AC29-CC9CEC2CEE73}"/>
                  </a:ext>
                </a:extLst>
              </p:cNvPr>
              <p:cNvSpPr/>
              <p:nvPr/>
            </p:nvSpPr>
            <p:spPr>
              <a:xfrm>
                <a:off x="7339032" y="6196226"/>
                <a:ext cx="526017" cy="426580"/>
              </a:xfrm>
              <a:prstGeom prst="chevron">
                <a:avLst/>
              </a:prstGeom>
              <a:solidFill>
                <a:srgbClr val="175D7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9615">
                  <a:defRPr/>
                </a:pPr>
                <a:endParaRPr lang="en-ID" sz="1200" kern="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01" y="-8683"/>
            <a:ext cx="3067676" cy="132544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r>
              <a:rPr lang="id-ID" sz="3200" b="1" spc="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Objek </a:t>
            </a:r>
            <a:r>
              <a:rPr lang="en-US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32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1" kern="1400" spc="42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D" dirty="0"/>
          </a:p>
          <a:p>
            <a:endParaRPr lang="en-ID" dirty="0"/>
          </a:p>
        </p:txBody>
      </p:sp>
      <p:grpSp>
        <p:nvGrpSpPr>
          <p:cNvPr id="9" name="Group 31">
            <a:extLst>
              <a:ext uri="{FF2B5EF4-FFF2-40B4-BE49-F238E27FC236}">
                <a16:creationId xmlns:a16="http://schemas.microsoft.com/office/drawing/2014/main" id="{C542EACB-3CC4-4C40-9885-C59C5A85BA6B}"/>
              </a:ext>
            </a:extLst>
          </p:cNvPr>
          <p:cNvGrpSpPr/>
          <p:nvPr/>
        </p:nvGrpSpPr>
        <p:grpSpPr>
          <a:xfrm>
            <a:off x="49386" y="1395012"/>
            <a:ext cx="11526331" cy="5155271"/>
            <a:chOff x="19005" y="2913066"/>
            <a:chExt cx="9066071" cy="3790145"/>
          </a:xfr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3" name="Persegi: Sudut Lengkung 3">
              <a:extLst>
                <a:ext uri="{FF2B5EF4-FFF2-40B4-BE49-F238E27FC236}">
                  <a16:creationId xmlns:a16="http://schemas.microsoft.com/office/drawing/2014/main" id="{F42F272A-933E-49CB-BD87-930D6DC629B9}"/>
                </a:ext>
              </a:extLst>
            </p:cNvPr>
            <p:cNvSpPr/>
            <p:nvPr/>
          </p:nvSpPr>
          <p:spPr>
            <a:xfrm>
              <a:off x="2525508" y="3375872"/>
              <a:ext cx="4092856" cy="424091"/>
            </a:xfrm>
            <a:prstGeom prst="roundRect">
              <a:avLst>
                <a:gd name="adj" fmla="val 6921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id-ID" sz="13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Akuntabilitas </a:t>
              </a:r>
              <a:r>
                <a:rPr lang="en-US" sz="13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Kinerja</a:t>
              </a:r>
              <a:endParaRPr lang="en-US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Memastikan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kinerja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diwujudkan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telah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mandat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memberikan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dampak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dirasakan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masyarakat</a:t>
              </a:r>
              <a:endParaRPr lang="en-US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Persegi: Sudut Lengkung 9">
              <a:extLst>
                <a:ext uri="{FF2B5EF4-FFF2-40B4-BE49-F238E27FC236}">
                  <a16:creationId xmlns:a16="http://schemas.microsoft.com/office/drawing/2014/main" id="{73001170-1CFE-4834-80F8-91403517FA81}"/>
                </a:ext>
              </a:extLst>
            </p:cNvPr>
            <p:cNvSpPr/>
            <p:nvPr/>
          </p:nvSpPr>
          <p:spPr>
            <a:xfrm>
              <a:off x="2510854" y="4023763"/>
              <a:ext cx="4098003" cy="560969"/>
            </a:xfrm>
            <a:prstGeom prst="roundRect">
              <a:avLst>
                <a:gd name="adj" fmla="val 3847"/>
              </a:avLst>
            </a:prstGeom>
            <a:solidFill>
              <a:srgbClr val="00B0F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en-US" sz="13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BISNIS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Memastikan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organisasi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paling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tepat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fungsi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tepat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ukuran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menjalankan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proses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bisnis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mencapai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sasaran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tujuan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organisasi</a:t>
              </a:r>
              <a:endParaRPr lang="en-US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Persegi: Sudut Lengkung 10">
              <a:extLst>
                <a:ext uri="{FF2B5EF4-FFF2-40B4-BE49-F238E27FC236}">
                  <a16:creationId xmlns:a16="http://schemas.microsoft.com/office/drawing/2014/main" id="{2E8ACE68-E89F-4AE5-85A4-C247E6B53438}"/>
                </a:ext>
              </a:extLst>
            </p:cNvPr>
            <p:cNvSpPr/>
            <p:nvPr/>
          </p:nvSpPr>
          <p:spPr>
            <a:xfrm>
              <a:off x="2506265" y="5533565"/>
              <a:ext cx="4123328" cy="537300"/>
            </a:xfrm>
            <a:prstGeom prst="roundRect">
              <a:avLst>
                <a:gd name="adj" fmla="val 5159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en-US" sz="1200" b="1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MANAJEMEN SDM</a:t>
              </a:r>
            </a:p>
            <a:p>
              <a:pPr algn="ctr" defTabSz="544273">
                <a:defRPr/>
              </a:pP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Memastikan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terlaksananya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merit system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untuk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menghasilkan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SDM yang professional, akuntabel dan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berkinerja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tinggi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.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Kinerja</a:t>
              </a:r>
              <a:endParaRPr lang="en-US" sz="11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individu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terukur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dan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dipastikan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mendukung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kinerja</a:t>
              </a:r>
              <a:r>
                <a:rPr lang="en-US" sz="11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organisasi</a:t>
              </a:r>
              <a:endParaRPr lang="en-US" sz="11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Persegi: Sudut Lengkung 11">
              <a:extLst>
                <a:ext uri="{FF2B5EF4-FFF2-40B4-BE49-F238E27FC236}">
                  <a16:creationId xmlns:a16="http://schemas.microsoft.com/office/drawing/2014/main" id="{222DE1D2-A682-4F12-A260-5A5059416D48}"/>
                </a:ext>
              </a:extLst>
            </p:cNvPr>
            <p:cNvSpPr/>
            <p:nvPr/>
          </p:nvSpPr>
          <p:spPr>
            <a:xfrm>
              <a:off x="2531590" y="4792375"/>
              <a:ext cx="4109118" cy="465216"/>
            </a:xfrm>
            <a:prstGeom prst="roundRect">
              <a:avLst>
                <a:gd name="adj" fmla="val 5249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en-US" sz="13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STRUKTUR ORGANISASI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Memastikan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paling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efektif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efisien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mencapai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sasaran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tujuan</a:t>
              </a:r>
              <a:r>
                <a:rPr lang="en-US" sz="12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organisasi</a:t>
              </a:r>
              <a:endParaRPr lang="en-US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Panah: Bawah 17">
              <a:extLst>
                <a:ext uri="{FF2B5EF4-FFF2-40B4-BE49-F238E27FC236}">
                  <a16:creationId xmlns:a16="http://schemas.microsoft.com/office/drawing/2014/main" id="{922C5421-8FFD-4FA4-A82C-DBDDBC7852A6}"/>
                </a:ext>
              </a:extLst>
            </p:cNvPr>
            <p:cNvSpPr/>
            <p:nvPr/>
          </p:nvSpPr>
          <p:spPr>
            <a:xfrm rot="10800000" flipV="1">
              <a:off x="4255136" y="3784975"/>
              <a:ext cx="609439" cy="281994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38" name="Panah: Bawah 22">
              <a:extLst>
                <a:ext uri="{FF2B5EF4-FFF2-40B4-BE49-F238E27FC236}">
                  <a16:creationId xmlns:a16="http://schemas.microsoft.com/office/drawing/2014/main" id="{DDDA61D5-146B-444B-934B-37100647BA71}"/>
                </a:ext>
              </a:extLst>
            </p:cNvPr>
            <p:cNvSpPr/>
            <p:nvPr/>
          </p:nvSpPr>
          <p:spPr>
            <a:xfrm rot="16200000">
              <a:off x="2130364" y="3182760"/>
              <a:ext cx="410486" cy="30995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39" name="Panah: Bawah 23">
              <a:extLst>
                <a:ext uri="{FF2B5EF4-FFF2-40B4-BE49-F238E27FC236}">
                  <a16:creationId xmlns:a16="http://schemas.microsoft.com/office/drawing/2014/main" id="{867EB643-99B3-419B-A50A-A0DD9D5424C1}"/>
                </a:ext>
              </a:extLst>
            </p:cNvPr>
            <p:cNvSpPr/>
            <p:nvPr/>
          </p:nvSpPr>
          <p:spPr>
            <a:xfrm rot="16200000">
              <a:off x="2126093" y="4186416"/>
              <a:ext cx="410486" cy="30995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0" name="Panah: Bawah 24">
              <a:extLst>
                <a:ext uri="{FF2B5EF4-FFF2-40B4-BE49-F238E27FC236}">
                  <a16:creationId xmlns:a16="http://schemas.microsoft.com/office/drawing/2014/main" id="{76B39EA8-99F7-446C-9F53-666D73226DB2}"/>
                </a:ext>
              </a:extLst>
            </p:cNvPr>
            <p:cNvSpPr/>
            <p:nvPr/>
          </p:nvSpPr>
          <p:spPr>
            <a:xfrm rot="5400000">
              <a:off x="6618822" y="3166828"/>
              <a:ext cx="410486" cy="30995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1" name="Panah: Bawah 25">
              <a:extLst>
                <a:ext uri="{FF2B5EF4-FFF2-40B4-BE49-F238E27FC236}">
                  <a16:creationId xmlns:a16="http://schemas.microsoft.com/office/drawing/2014/main" id="{579FCFA2-5B35-49A4-8034-66AE666DC03C}"/>
                </a:ext>
              </a:extLst>
            </p:cNvPr>
            <p:cNvSpPr/>
            <p:nvPr/>
          </p:nvSpPr>
          <p:spPr>
            <a:xfrm rot="10800000" flipV="1">
              <a:off x="4232025" y="4586114"/>
              <a:ext cx="609439" cy="24936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2" name="Panah: Bawah 26">
              <a:extLst>
                <a:ext uri="{FF2B5EF4-FFF2-40B4-BE49-F238E27FC236}">
                  <a16:creationId xmlns:a16="http://schemas.microsoft.com/office/drawing/2014/main" id="{7362CF5E-38ED-40EC-8877-2ECD23201916}"/>
                </a:ext>
              </a:extLst>
            </p:cNvPr>
            <p:cNvSpPr/>
            <p:nvPr/>
          </p:nvSpPr>
          <p:spPr>
            <a:xfrm rot="10800000" flipV="1">
              <a:off x="4275872" y="5287753"/>
              <a:ext cx="609439" cy="275108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3" name="Panah: Bawah 27">
              <a:extLst>
                <a:ext uri="{FF2B5EF4-FFF2-40B4-BE49-F238E27FC236}">
                  <a16:creationId xmlns:a16="http://schemas.microsoft.com/office/drawing/2014/main" id="{68B41E8B-5283-491C-8CC6-DBF2F5182273}"/>
                </a:ext>
              </a:extLst>
            </p:cNvPr>
            <p:cNvSpPr/>
            <p:nvPr/>
          </p:nvSpPr>
          <p:spPr>
            <a:xfrm rot="16200000">
              <a:off x="2126094" y="5192487"/>
              <a:ext cx="410486" cy="30995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4" name="Panah: Bawah 28">
              <a:extLst>
                <a:ext uri="{FF2B5EF4-FFF2-40B4-BE49-F238E27FC236}">
                  <a16:creationId xmlns:a16="http://schemas.microsoft.com/office/drawing/2014/main" id="{DD9B7A6C-802F-4970-B408-B55785820545}"/>
                </a:ext>
              </a:extLst>
            </p:cNvPr>
            <p:cNvSpPr/>
            <p:nvPr/>
          </p:nvSpPr>
          <p:spPr>
            <a:xfrm rot="16200000">
              <a:off x="2126093" y="6196143"/>
              <a:ext cx="410487" cy="309951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5" name="Panah: Bawah 29">
              <a:extLst>
                <a:ext uri="{FF2B5EF4-FFF2-40B4-BE49-F238E27FC236}">
                  <a16:creationId xmlns:a16="http://schemas.microsoft.com/office/drawing/2014/main" id="{ED8578E4-5406-410A-BD74-E47A79A1828F}"/>
                </a:ext>
              </a:extLst>
            </p:cNvPr>
            <p:cNvSpPr/>
            <p:nvPr/>
          </p:nvSpPr>
          <p:spPr>
            <a:xfrm rot="5400000">
              <a:off x="6618822" y="6145155"/>
              <a:ext cx="410485" cy="309950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6" name="Panah: Bawah 30">
              <a:extLst>
                <a:ext uri="{FF2B5EF4-FFF2-40B4-BE49-F238E27FC236}">
                  <a16:creationId xmlns:a16="http://schemas.microsoft.com/office/drawing/2014/main" id="{48D6709C-9190-4311-8853-0CB7AB9341DA}"/>
                </a:ext>
              </a:extLst>
            </p:cNvPr>
            <p:cNvSpPr/>
            <p:nvPr/>
          </p:nvSpPr>
          <p:spPr>
            <a:xfrm rot="5400000">
              <a:off x="6619760" y="5192488"/>
              <a:ext cx="410485" cy="309950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7" name="Panah: Bawah 31">
              <a:extLst>
                <a:ext uri="{FF2B5EF4-FFF2-40B4-BE49-F238E27FC236}">
                  <a16:creationId xmlns:a16="http://schemas.microsoft.com/office/drawing/2014/main" id="{6EC978E5-73B0-401F-A6E7-4E79C5F4FDB2}"/>
                </a:ext>
              </a:extLst>
            </p:cNvPr>
            <p:cNvSpPr/>
            <p:nvPr/>
          </p:nvSpPr>
          <p:spPr>
            <a:xfrm rot="5400000">
              <a:off x="6621953" y="4186416"/>
              <a:ext cx="410485" cy="309950"/>
            </a:xfrm>
            <a:prstGeom prst="downArrow">
              <a:avLst/>
            </a:prstGeom>
            <a:grpFill/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endParaRPr lang="en-US" sz="1600" kern="0" dirty="0">
                <a:solidFill>
                  <a:prstClr val="black"/>
                </a:solidFill>
                <a:latin typeface="Roboto Light"/>
              </a:endParaRPr>
            </a:p>
          </p:txBody>
        </p:sp>
        <p:sp>
          <p:nvSpPr>
            <p:cNvPr id="48" name="Persegi: Sudut Lengkung 32">
              <a:extLst>
                <a:ext uri="{FF2B5EF4-FFF2-40B4-BE49-F238E27FC236}">
                  <a16:creationId xmlns:a16="http://schemas.microsoft.com/office/drawing/2014/main" id="{1A0514C8-62E5-4412-BD9D-99B2E976101E}"/>
                </a:ext>
              </a:extLst>
            </p:cNvPr>
            <p:cNvSpPr/>
            <p:nvPr/>
          </p:nvSpPr>
          <p:spPr>
            <a:xfrm>
              <a:off x="19005" y="2913066"/>
              <a:ext cx="2076939" cy="3790145"/>
            </a:xfrm>
            <a:prstGeom prst="roundRect">
              <a:avLst>
                <a:gd name="adj" fmla="val 2541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en-US" sz="1500" b="1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PERATURAN </a:t>
              </a:r>
            </a:p>
            <a:p>
              <a:pPr algn="ctr" defTabSz="544273">
                <a:defRPr/>
              </a:pPr>
              <a:r>
                <a:rPr lang="en-US" sz="1500" b="1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PERUNDANGAN</a:t>
              </a:r>
            </a:p>
            <a:p>
              <a:pPr algn="ctr" defTabSz="544273">
                <a:defRPr/>
              </a:pP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Untuk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memayungi</a:t>
              </a: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legalitas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setiap</a:t>
              </a: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pelaksanaan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aktivitas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organisasi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dan</a:t>
              </a: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menjamin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peraturan</a:t>
              </a: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tersebut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selaras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dan</a:t>
              </a: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tidak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bertentangan</a:t>
              </a: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dengan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peraturan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lain</a:t>
              </a:r>
            </a:p>
          </p:txBody>
        </p:sp>
        <p:sp>
          <p:nvSpPr>
            <p:cNvPr id="49" name="Persegi: Sudut Lengkung 8">
              <a:extLst>
                <a:ext uri="{FF2B5EF4-FFF2-40B4-BE49-F238E27FC236}">
                  <a16:creationId xmlns:a16="http://schemas.microsoft.com/office/drawing/2014/main" id="{A356DACB-8069-484D-8D18-549F21C48983}"/>
                </a:ext>
              </a:extLst>
            </p:cNvPr>
            <p:cNvSpPr/>
            <p:nvPr/>
          </p:nvSpPr>
          <p:spPr>
            <a:xfrm>
              <a:off x="7086037" y="2913066"/>
              <a:ext cx="1999039" cy="3790145"/>
            </a:xfrm>
            <a:prstGeom prst="roundRect">
              <a:avLst>
                <a:gd name="adj" fmla="val 2578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44273">
                <a:defRPr/>
              </a:pP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PENGAWASAN</a:t>
              </a:r>
            </a:p>
            <a:p>
              <a:pPr algn="ctr" defTabSz="544273">
                <a:defRPr/>
              </a:pPr>
              <a:endParaRPr lang="en-US" sz="1500" kern="0" dirty="0">
                <a:solidFill>
                  <a:srgbClr val="002060"/>
                </a:solidFill>
                <a:latin typeface="Arial Black" pitchFamily="34" charset="0"/>
                <a:cs typeface="Arial" panose="020B0604020202020204" pitchFamily="34" charset="0"/>
              </a:endParaRP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Untuk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memastikan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500" kern="0" dirty="0" err="1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setiap</a:t>
              </a:r>
              <a:r>
                <a:rPr lang="en-US" sz="1500" kern="0" dirty="0">
                  <a:solidFill>
                    <a:srgbClr val="002060"/>
                  </a:solidFill>
                  <a:latin typeface="Arial Black" pitchFamily="34" charset="0"/>
                  <a:cs typeface="Arial" panose="020B0604020202020204" pitchFamily="34" charset="0"/>
                </a:rPr>
                <a:t> </a:t>
              </a:r>
              <a:r>
                <a:rPr lang="en-US" sz="1500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aktivitas</a:t>
              </a:r>
              <a:r>
                <a:rPr lang="en-US" sz="1500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1500" b="1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1500" b="1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penyimpangan</a:t>
              </a:r>
              <a:r>
                <a:rPr lang="en-US" sz="1500" b="1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dan </a:t>
              </a:r>
            </a:p>
            <a:p>
              <a:pPr algn="ctr" defTabSz="544273">
                <a:defRPr/>
              </a:pP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risiko</a:t>
              </a:r>
              <a:r>
                <a:rPr lang="en-US" sz="1500" b="1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44273">
                <a:defRPr/>
              </a:pP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pencapaian</a:t>
              </a:r>
              <a:r>
                <a:rPr lang="en-US" sz="1500" b="1" kern="0" dirty="0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kern="0" dirty="0" err="1">
                  <a:solidFill>
                    <a:srgbClr val="00206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tujuan</a:t>
              </a:r>
              <a:endParaRPr lang="en-US" sz="1500" b="1" kern="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EBDEBD3-378C-42ED-AA2B-5AE52193D2C6}"/>
              </a:ext>
            </a:extLst>
          </p:cNvPr>
          <p:cNvSpPr txBox="1"/>
          <p:nvPr/>
        </p:nvSpPr>
        <p:spPr>
          <a:xfrm>
            <a:off x="3146124" y="-46182"/>
            <a:ext cx="7163056" cy="554004"/>
          </a:xfrm>
          <a:prstGeom prst="rect">
            <a:avLst/>
          </a:prstGeom>
          <a:solidFill>
            <a:srgbClr val="00B0F0"/>
          </a:solidFill>
        </p:spPr>
        <p:txBody>
          <a:bodyPr wrap="square" lIns="60963" tIns="30483" rIns="60963" bIns="30483" rtlCol="0">
            <a:spAutoFit/>
          </a:bodyPr>
          <a:lstStyle/>
          <a:p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600" b="1" dirty="0">
                <a:solidFill>
                  <a:srgbClr val="002060"/>
                </a:solidFill>
              </a:rPr>
              <a:t>ERUBAHAN  </a:t>
            </a:r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600" b="1" dirty="0">
                <a:solidFill>
                  <a:srgbClr val="002060"/>
                </a:solidFill>
              </a:rPr>
              <a:t>ADA TATAKELOLA  </a:t>
            </a:r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1600" b="1" dirty="0">
                <a:solidFill>
                  <a:srgbClr val="002060"/>
                </a:solidFill>
              </a:rPr>
              <a:t>EMERINTAHAN  SEBAGAI  </a:t>
            </a:r>
            <a:r>
              <a:rPr lang="en-ID" sz="1600" b="1" dirty="0">
                <a:solidFill>
                  <a:srgbClr val="002060"/>
                </a:solidFill>
              </a:rPr>
              <a:t> DASAR PELAKSANAAN REFORMASI BIROKRASI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EC46EF-DE60-4895-8CA1-880941F39F7C}"/>
              </a:ext>
            </a:extLst>
          </p:cNvPr>
          <p:cNvCxnSpPr/>
          <p:nvPr/>
        </p:nvCxnSpPr>
        <p:spPr>
          <a:xfrm>
            <a:off x="3071401" y="114193"/>
            <a:ext cx="0" cy="741449"/>
          </a:xfrm>
          <a:prstGeom prst="line">
            <a:avLst/>
          </a:prstGeom>
          <a:ln w="76200">
            <a:solidFill>
              <a:srgbClr val="02B8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91D2909E-F146-4489-B930-10E1AA3B5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48" y="5576417"/>
            <a:ext cx="631941" cy="63188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6CE621-8EBB-45E5-B18D-13F4E5FC5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2" y="5574398"/>
            <a:ext cx="631941" cy="63390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98E3F5-D108-46C0-8D74-BBB44302BD02}"/>
              </a:ext>
            </a:extLst>
          </p:cNvPr>
          <p:cNvSpPr/>
          <p:nvPr/>
        </p:nvSpPr>
        <p:spPr>
          <a:xfrm>
            <a:off x="3198930" y="5749554"/>
            <a:ext cx="5227244" cy="769077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3" rIns="60963" bIns="30483" rtlCol="0" anchor="ctr"/>
          <a:lstStyle/>
          <a:p>
            <a:pPr algn="ctr"/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PELAYANAN PUBLIK</a:t>
            </a:r>
          </a:p>
          <a:p>
            <a:pPr algn="ctr"/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Memastikan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pelaksanaan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pelayanan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publik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memenuhi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standar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pelayanan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dan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kepuasan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penerima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layanan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sebagai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kinerja</a:t>
            </a:r>
            <a:r>
              <a:rPr lang="en-ID" sz="11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ID" sz="1100" dirty="0" err="1">
                <a:solidFill>
                  <a:schemeClr val="bg1"/>
                </a:solidFill>
                <a:latin typeface="Arial Black" pitchFamily="34" charset="0"/>
              </a:rPr>
              <a:t>instansi</a:t>
            </a:r>
            <a:endParaRPr lang="en-ID" sz="11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369954-1371-42E0-A15B-650739D3BAE4}"/>
              </a:ext>
            </a:extLst>
          </p:cNvPr>
          <p:cNvSpPr/>
          <p:nvPr/>
        </p:nvSpPr>
        <p:spPr>
          <a:xfrm>
            <a:off x="3019375" y="520558"/>
            <a:ext cx="5507680" cy="13567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3" rIns="60963" bIns="30483"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3C516-B965-4A19-8F9A-573D181DFBAB}"/>
              </a:ext>
            </a:extLst>
          </p:cNvPr>
          <p:cNvSpPr txBox="1"/>
          <p:nvPr/>
        </p:nvSpPr>
        <p:spPr>
          <a:xfrm flipH="1">
            <a:off x="3723040" y="673332"/>
            <a:ext cx="4778341" cy="861780"/>
          </a:xfrm>
          <a:prstGeom prst="rect">
            <a:avLst/>
          </a:prstGeom>
          <a:solidFill>
            <a:srgbClr val="00B0F0"/>
          </a:solidFill>
        </p:spPr>
        <p:txBody>
          <a:bodyPr wrap="square" lIns="60963" tIns="30483" rIns="60963" bIns="30483" rtlCol="0">
            <a:spAutoFit/>
          </a:bodyPr>
          <a:lstStyle/>
          <a:p>
            <a:pPr algn="ctr"/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MANAJEMEN PERUBAHAN</a:t>
            </a:r>
          </a:p>
          <a:p>
            <a:pPr algn="ctr"/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Memastikan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terlaksananya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perubahan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mindset dan culture set yang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ditandai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dengan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peningkatan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integritas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dan </a:t>
            </a:r>
            <a:r>
              <a:rPr lang="en-ID" sz="1300" dirty="0" err="1">
                <a:solidFill>
                  <a:srgbClr val="002060"/>
                </a:solidFill>
                <a:latin typeface="Arial Black" pitchFamily="34" charset="0"/>
              </a:rPr>
              <a:t>kinerja</a:t>
            </a:r>
            <a:r>
              <a:rPr lang="en-ID" sz="1300" dirty="0">
                <a:solidFill>
                  <a:srgbClr val="002060"/>
                </a:solidFill>
                <a:latin typeface="Arial Black" pitchFamily="34" charset="0"/>
              </a:rPr>
              <a:t> p</a:t>
            </a:r>
            <a:r>
              <a:rPr lang="id-ID" sz="1300" dirty="0">
                <a:solidFill>
                  <a:srgbClr val="002060"/>
                </a:solidFill>
                <a:latin typeface="Arial Black" pitchFamily="34" charset="0"/>
              </a:rPr>
              <a:t>egawai </a:t>
            </a:r>
            <a:endParaRPr lang="en-ID" sz="13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1" name="Panah: Bawah 25">
            <a:extLst>
              <a:ext uri="{FF2B5EF4-FFF2-40B4-BE49-F238E27FC236}">
                <a16:creationId xmlns:a16="http://schemas.microsoft.com/office/drawing/2014/main" id="{A240EFD2-D8F2-4BEC-86EE-F15F0A0407A9}"/>
              </a:ext>
            </a:extLst>
          </p:cNvPr>
          <p:cNvSpPr/>
          <p:nvPr/>
        </p:nvSpPr>
        <p:spPr>
          <a:xfrm rot="10800000" flipV="1">
            <a:off x="5762594" y="5476891"/>
            <a:ext cx="730753" cy="252632"/>
          </a:xfrm>
          <a:prstGeom prst="downArrow">
            <a:avLst/>
          </a:prstGeom>
          <a:solidFill>
            <a:srgbClr val="8BD4C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0963" tIns="30483" rIns="60963" bIns="30483" rtlCol="0" anchor="ctr"/>
          <a:lstStyle/>
          <a:p>
            <a:pPr algn="ctr" defTabSz="544273">
              <a:defRPr/>
            </a:pPr>
            <a:endParaRPr lang="en-US" sz="1600" kern="0" dirty="0">
              <a:solidFill>
                <a:prstClr val="black"/>
              </a:solidFill>
              <a:latin typeface="Roboto Light"/>
            </a:endParaRPr>
          </a:p>
        </p:txBody>
      </p:sp>
      <p:sp>
        <p:nvSpPr>
          <p:cNvPr id="53" name="Panah: Bawah 17">
            <a:extLst>
              <a:ext uri="{FF2B5EF4-FFF2-40B4-BE49-F238E27FC236}">
                <a16:creationId xmlns:a16="http://schemas.microsoft.com/office/drawing/2014/main" id="{BF04469F-E12A-48F0-A834-BE9E1A711469}"/>
              </a:ext>
            </a:extLst>
          </p:cNvPr>
          <p:cNvSpPr/>
          <p:nvPr/>
        </p:nvSpPr>
        <p:spPr>
          <a:xfrm rot="10800000" flipV="1">
            <a:off x="5383289" y="1535113"/>
            <a:ext cx="703551" cy="338271"/>
          </a:xfrm>
          <a:prstGeom prst="downArrow">
            <a:avLst/>
          </a:prstGeom>
          <a:solidFill>
            <a:srgbClr val="8BD4C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0963" tIns="30483" rIns="60963" bIns="30483" rtlCol="0" anchor="ctr"/>
          <a:lstStyle/>
          <a:p>
            <a:pPr algn="ctr" defTabSz="544273">
              <a:defRPr/>
            </a:pPr>
            <a:endParaRPr lang="en-US" sz="1600" kern="0" dirty="0">
              <a:solidFill>
                <a:prstClr val="black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1354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C99E50-AA03-4A5F-805D-79054F3B15A0}"/>
              </a:ext>
            </a:extLst>
          </p:cNvPr>
          <p:cNvSpPr/>
          <p:nvPr/>
        </p:nvSpPr>
        <p:spPr>
          <a:xfrm>
            <a:off x="2304829" y="1510483"/>
            <a:ext cx="7543800" cy="424614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C7652-E886-41C2-BA05-E8BD12865510}"/>
              </a:ext>
            </a:extLst>
          </p:cNvPr>
          <p:cNvSpPr/>
          <p:nvPr/>
        </p:nvSpPr>
        <p:spPr>
          <a:xfrm>
            <a:off x="3575893" y="1644974"/>
            <a:ext cx="3026486" cy="4041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039E8-E706-4403-9B0A-68556194C30A}"/>
              </a:ext>
            </a:extLst>
          </p:cNvPr>
          <p:cNvSpPr/>
          <p:nvPr/>
        </p:nvSpPr>
        <p:spPr>
          <a:xfrm>
            <a:off x="3575892" y="3606604"/>
            <a:ext cx="3026486" cy="19906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C7F2EE6-516B-4645-BA46-305F9EA0FDC7}"/>
              </a:ext>
            </a:extLst>
          </p:cNvPr>
          <p:cNvSpPr/>
          <p:nvPr/>
        </p:nvSpPr>
        <p:spPr>
          <a:xfrm>
            <a:off x="3740409" y="1847355"/>
            <a:ext cx="2715802" cy="720725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Road 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8A769-74F8-4DF8-9C89-5406B87245ED}"/>
              </a:ext>
            </a:extLst>
          </p:cNvPr>
          <p:cNvSpPr/>
          <p:nvPr/>
        </p:nvSpPr>
        <p:spPr>
          <a:xfrm>
            <a:off x="7032274" y="1644974"/>
            <a:ext cx="2522431" cy="4041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B9F89-0CD8-4D7A-8227-D584FE769FFC}"/>
              </a:ext>
            </a:extLst>
          </p:cNvPr>
          <p:cNvSpPr/>
          <p:nvPr/>
        </p:nvSpPr>
        <p:spPr>
          <a:xfrm>
            <a:off x="7032273" y="3606604"/>
            <a:ext cx="2522431" cy="19906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BBA4E887-DFF0-4223-9D56-06D98BED7FEC}"/>
              </a:ext>
            </a:extLst>
          </p:cNvPr>
          <p:cNvSpPr/>
          <p:nvPr/>
        </p:nvSpPr>
        <p:spPr>
          <a:xfrm>
            <a:off x="3740409" y="2794017"/>
            <a:ext cx="2715802" cy="719137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Proses RB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CE5084A4-DA8D-4521-A465-234054D07B63}"/>
              </a:ext>
            </a:extLst>
          </p:cNvPr>
          <p:cNvSpPr/>
          <p:nvPr/>
        </p:nvSpPr>
        <p:spPr>
          <a:xfrm>
            <a:off x="3740409" y="3735637"/>
            <a:ext cx="2715802" cy="720725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PMPRB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A23981D5-80CA-49E2-855D-ADFCA67860EB}"/>
              </a:ext>
            </a:extLst>
          </p:cNvPr>
          <p:cNvSpPr/>
          <p:nvPr/>
        </p:nvSpPr>
        <p:spPr>
          <a:xfrm>
            <a:off x="7174014" y="1847355"/>
            <a:ext cx="2234184" cy="720725"/>
          </a:xfrm>
          <a:prstGeom prst="roundRect">
            <a:avLst/>
          </a:prstGeom>
          <a:solidFill>
            <a:srgbClr val="03ED1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Perencanaan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B8F2001E-FC0F-4E67-871C-6D06BDAB53A8}"/>
              </a:ext>
            </a:extLst>
          </p:cNvPr>
          <p:cNvSpPr/>
          <p:nvPr/>
        </p:nvSpPr>
        <p:spPr>
          <a:xfrm>
            <a:off x="7176291" y="3735637"/>
            <a:ext cx="2231906" cy="720725"/>
          </a:xfrm>
          <a:prstGeom prst="roundRect">
            <a:avLst/>
          </a:prstGeom>
          <a:solidFill>
            <a:srgbClr val="03ED1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Monitoring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Evaluasi</a:t>
            </a:r>
            <a:r>
              <a:rPr lang="en-US" sz="1600" b="1" dirty="0">
                <a:solidFill>
                  <a:schemeClr val="tx1"/>
                </a:solidFill>
              </a:rPr>
              <a:t> Internal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AF7449C4-BD14-479E-8017-FA6F05936A93}"/>
              </a:ext>
            </a:extLst>
          </p:cNvPr>
          <p:cNvSpPr/>
          <p:nvPr/>
        </p:nvSpPr>
        <p:spPr>
          <a:xfrm>
            <a:off x="3740409" y="4679778"/>
            <a:ext cx="2715802" cy="719137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Indeks</a:t>
            </a:r>
            <a:r>
              <a:rPr lang="en-US" sz="1600" b="1" dirty="0">
                <a:solidFill>
                  <a:schemeClr val="bg1"/>
                </a:solidFill>
              </a:rPr>
              <a:t> RB </a:t>
            </a:r>
            <a:r>
              <a:rPr lang="en-US" sz="1600" b="1" dirty="0" err="1">
                <a:solidFill>
                  <a:schemeClr val="bg1"/>
                </a:solidFill>
              </a:rPr>
              <a:t>dan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Rencana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Aksi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Tindak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Lanjut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CDAC3AE5-DDD1-4631-81B3-3889882B3FD9}"/>
              </a:ext>
            </a:extLst>
          </p:cNvPr>
          <p:cNvSpPr/>
          <p:nvPr/>
        </p:nvSpPr>
        <p:spPr>
          <a:xfrm>
            <a:off x="7176291" y="4679778"/>
            <a:ext cx="2231906" cy="719137"/>
          </a:xfrm>
          <a:prstGeom prst="roundRect">
            <a:avLst/>
          </a:prstGeom>
          <a:solidFill>
            <a:srgbClr val="03ED1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Pelaporan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Rencana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Perbaikan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9281C515-3948-4C2C-A2EB-41372828F2E4}"/>
              </a:ext>
            </a:extLst>
          </p:cNvPr>
          <p:cNvSpPr/>
          <p:nvPr/>
        </p:nvSpPr>
        <p:spPr>
          <a:xfrm>
            <a:off x="7176291" y="2791496"/>
            <a:ext cx="2231906" cy="720725"/>
          </a:xfrm>
          <a:prstGeom prst="roundRect">
            <a:avLst/>
          </a:prstGeom>
          <a:solidFill>
            <a:srgbClr val="03ED1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Pelaksanaan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Down Arrow 18">
            <a:extLst>
              <a:ext uri="{FF2B5EF4-FFF2-40B4-BE49-F238E27FC236}">
                <a16:creationId xmlns:a16="http://schemas.microsoft.com/office/drawing/2014/main" id="{8E594ACC-CCD8-4F45-8322-C43BB2EA7C93}"/>
              </a:ext>
            </a:extLst>
          </p:cNvPr>
          <p:cNvSpPr/>
          <p:nvPr/>
        </p:nvSpPr>
        <p:spPr>
          <a:xfrm>
            <a:off x="4918129" y="2518595"/>
            <a:ext cx="360363" cy="35083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19">
            <a:extLst>
              <a:ext uri="{FF2B5EF4-FFF2-40B4-BE49-F238E27FC236}">
                <a16:creationId xmlns:a16="http://schemas.microsoft.com/office/drawing/2014/main" id="{BF2A7205-FC43-4A46-8E76-54165D3B3C40}"/>
              </a:ext>
            </a:extLst>
          </p:cNvPr>
          <p:cNvSpPr/>
          <p:nvPr/>
        </p:nvSpPr>
        <p:spPr>
          <a:xfrm>
            <a:off x="4918129" y="3454699"/>
            <a:ext cx="360363" cy="3524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own Arrow 20">
            <a:extLst>
              <a:ext uri="{FF2B5EF4-FFF2-40B4-BE49-F238E27FC236}">
                <a16:creationId xmlns:a16="http://schemas.microsoft.com/office/drawing/2014/main" id="{57213DC5-667B-4C88-9DE5-CB6BB81C2C70}"/>
              </a:ext>
            </a:extLst>
          </p:cNvPr>
          <p:cNvSpPr/>
          <p:nvPr/>
        </p:nvSpPr>
        <p:spPr>
          <a:xfrm>
            <a:off x="4918129" y="4403503"/>
            <a:ext cx="360363" cy="3524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21">
            <a:extLst>
              <a:ext uri="{FF2B5EF4-FFF2-40B4-BE49-F238E27FC236}">
                <a16:creationId xmlns:a16="http://schemas.microsoft.com/office/drawing/2014/main" id="{BBC8527A-C8A2-4AF2-97DC-166B1038431E}"/>
              </a:ext>
            </a:extLst>
          </p:cNvPr>
          <p:cNvSpPr/>
          <p:nvPr/>
        </p:nvSpPr>
        <p:spPr>
          <a:xfrm>
            <a:off x="8111719" y="2518595"/>
            <a:ext cx="358775" cy="35083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22">
            <a:extLst>
              <a:ext uri="{FF2B5EF4-FFF2-40B4-BE49-F238E27FC236}">
                <a16:creationId xmlns:a16="http://schemas.microsoft.com/office/drawing/2014/main" id="{9416CDEA-EC3D-46E8-993A-C2A7BC1D68A8}"/>
              </a:ext>
            </a:extLst>
          </p:cNvPr>
          <p:cNvSpPr/>
          <p:nvPr/>
        </p:nvSpPr>
        <p:spPr>
          <a:xfrm>
            <a:off x="8112857" y="3454699"/>
            <a:ext cx="358775" cy="3524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3">
            <a:extLst>
              <a:ext uri="{FF2B5EF4-FFF2-40B4-BE49-F238E27FC236}">
                <a16:creationId xmlns:a16="http://schemas.microsoft.com/office/drawing/2014/main" id="{F28E13A3-C609-40F2-922A-F214B4387E59}"/>
              </a:ext>
            </a:extLst>
          </p:cNvPr>
          <p:cNvSpPr/>
          <p:nvPr/>
        </p:nvSpPr>
        <p:spPr>
          <a:xfrm>
            <a:off x="8112857" y="4403503"/>
            <a:ext cx="358775" cy="3524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BCD300-30A8-4D61-BD3F-B685BDD0B536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6456211" y="2207718"/>
            <a:ext cx="71780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D1EE4C-5B67-46B3-9736-1AF19A0BFF37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6456211" y="3151859"/>
            <a:ext cx="720080" cy="17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DF46B5-35EC-4FCF-957F-717057970517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6456211" y="4096000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1FB4C7-1A85-4D42-8550-D68B20A9EF1C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6456211" y="5039347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4F95E3A-F144-4045-9836-C259A9E5FDD3}"/>
              </a:ext>
            </a:extLst>
          </p:cNvPr>
          <p:cNvSpPr/>
          <p:nvPr/>
        </p:nvSpPr>
        <p:spPr>
          <a:xfrm>
            <a:off x="2495771" y="1510483"/>
            <a:ext cx="956606" cy="5040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PROSES INTERNAL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78BF5A-31DC-4312-9442-CD68C6D85EE4}"/>
              </a:ext>
            </a:extLst>
          </p:cNvPr>
          <p:cNvGrpSpPr/>
          <p:nvPr/>
        </p:nvGrpSpPr>
        <p:grpSpPr>
          <a:xfrm>
            <a:off x="2495771" y="5467811"/>
            <a:ext cx="7200458" cy="1155240"/>
            <a:chOff x="1029142" y="5201111"/>
            <a:chExt cx="7200458" cy="1155240"/>
          </a:xfrm>
          <a:solidFill>
            <a:schemeClr val="accent2"/>
          </a:solidFill>
        </p:grpSpPr>
        <p:sp>
          <p:nvSpPr>
            <p:cNvPr id="28" name="Rounded Rectangle 30">
              <a:extLst>
                <a:ext uri="{FF2B5EF4-FFF2-40B4-BE49-F238E27FC236}">
                  <a16:creationId xmlns:a16="http://schemas.microsoft.com/office/drawing/2014/main" id="{E33BFD27-876E-4D18-B95E-83F798103A87}"/>
                </a:ext>
              </a:extLst>
            </p:cNvPr>
            <p:cNvSpPr/>
            <p:nvPr/>
          </p:nvSpPr>
          <p:spPr>
            <a:xfrm>
              <a:off x="1029142" y="5633939"/>
              <a:ext cx="7200458" cy="722412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EVALUASI EKSTERNAL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UPRBN DAN TIM QA</a:t>
              </a:r>
            </a:p>
          </p:txBody>
        </p:sp>
        <p:sp>
          <p:nvSpPr>
            <p:cNvPr id="29" name="Down Arrow 31">
              <a:extLst>
                <a:ext uri="{FF2B5EF4-FFF2-40B4-BE49-F238E27FC236}">
                  <a16:creationId xmlns:a16="http://schemas.microsoft.com/office/drawing/2014/main" id="{E5430869-36D0-41E9-BF31-22CBFD0BF889}"/>
                </a:ext>
              </a:extLst>
            </p:cNvPr>
            <p:cNvSpPr/>
            <p:nvPr/>
          </p:nvSpPr>
          <p:spPr>
            <a:xfrm rot="10800000">
              <a:off x="3467206" y="5254032"/>
              <a:ext cx="360363" cy="438272"/>
            </a:xfrm>
            <a:prstGeom prst="down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0" name="Down Arrow 32">
              <a:extLst>
                <a:ext uri="{FF2B5EF4-FFF2-40B4-BE49-F238E27FC236}">
                  <a16:creationId xmlns:a16="http://schemas.microsoft.com/office/drawing/2014/main" id="{91516DFE-DDCE-4EAA-9F70-6A6598E0F629}"/>
                </a:ext>
              </a:extLst>
            </p:cNvPr>
            <p:cNvSpPr/>
            <p:nvPr/>
          </p:nvSpPr>
          <p:spPr>
            <a:xfrm rot="10800000">
              <a:off x="6639382" y="5201111"/>
              <a:ext cx="360363" cy="438272"/>
            </a:xfrm>
            <a:prstGeom prst="downArrow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93FD2-84BD-4967-A969-BEA6718AB7ED}"/>
              </a:ext>
            </a:extLst>
          </p:cNvPr>
          <p:cNvGrpSpPr/>
          <p:nvPr/>
        </p:nvGrpSpPr>
        <p:grpSpPr>
          <a:xfrm>
            <a:off x="2952530" y="2207719"/>
            <a:ext cx="787880" cy="2831628"/>
            <a:chOff x="2785860" y="2207719"/>
            <a:chExt cx="594412" cy="2831628"/>
          </a:xfrm>
        </p:grpSpPr>
        <p:cxnSp>
          <p:nvCxnSpPr>
            <p:cNvPr id="32" name="Elbow Connector 45">
              <a:extLst>
                <a:ext uri="{FF2B5EF4-FFF2-40B4-BE49-F238E27FC236}">
                  <a16:creationId xmlns:a16="http://schemas.microsoft.com/office/drawing/2014/main" id="{CA4A7F67-D179-409F-9B4F-069B8BB86D8C}"/>
                </a:ext>
              </a:extLst>
            </p:cNvPr>
            <p:cNvCxnSpPr>
              <a:endCxn id="6" idx="1"/>
            </p:cNvCxnSpPr>
            <p:nvPr/>
          </p:nvCxnSpPr>
          <p:spPr>
            <a:xfrm rot="5400000" flipH="1" flipV="1">
              <a:off x="1684175" y="3343251"/>
              <a:ext cx="2831628" cy="560563"/>
            </a:xfrm>
            <a:prstGeom prst="bentConnector2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AB5532C-EB1B-4785-999F-03259CED73E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2785860" y="5039347"/>
              <a:ext cx="59441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A4650AA-E24A-4495-AED1-87722223AF6A}"/>
              </a:ext>
            </a:extLst>
          </p:cNvPr>
          <p:cNvSpPr txBox="1"/>
          <p:nvPr/>
        </p:nvSpPr>
        <p:spPr>
          <a:xfrm>
            <a:off x="2533430" y="3015086"/>
            <a:ext cx="928162" cy="261610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Feedback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B0A063-A789-4123-AEF0-13A007970E56}"/>
              </a:ext>
            </a:extLst>
          </p:cNvPr>
          <p:cNvSpPr txBox="1"/>
          <p:nvPr/>
        </p:nvSpPr>
        <p:spPr>
          <a:xfrm>
            <a:off x="106324" y="-108930"/>
            <a:ext cx="410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B76379-1EBC-46FF-8BFF-19504486B13A}"/>
              </a:ext>
            </a:extLst>
          </p:cNvPr>
          <p:cNvSpPr txBox="1"/>
          <p:nvPr/>
        </p:nvSpPr>
        <p:spPr>
          <a:xfrm>
            <a:off x="106324" y="341603"/>
            <a:ext cx="464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b="1" dirty="0">
                <a:solidFill>
                  <a:prstClr val="white"/>
                </a:solidFill>
                <a:latin typeface="Tw Cen MT" panose="020B0602020104020603" pitchFamily="34" charset="0"/>
              </a:rPr>
              <a:t>BISNIS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57F969-A6A0-4C2D-AEEC-746500235C0B}"/>
              </a:ext>
            </a:extLst>
          </p:cNvPr>
          <p:cNvSpPr txBox="1"/>
          <p:nvPr/>
        </p:nvSpPr>
        <p:spPr>
          <a:xfrm>
            <a:off x="2304829" y="-38464"/>
            <a:ext cx="4109226" cy="1200329"/>
          </a:xfrm>
          <a:prstGeom prst="rect">
            <a:avLst/>
          </a:prstGeom>
          <a:solidFill>
            <a:srgbClr val="FC486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Tw Cen MT" panose="020B0602020104020603" pitchFamily="34" charset="0"/>
              </a:rPr>
              <a:t>EVALUASI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44" grpId="0"/>
      <p:bldP spid="45" grpId="0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8805" y="2567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b="1" dirty="0">
                <a:solidFill>
                  <a:srgbClr val="002060"/>
                </a:solidFill>
              </a:rPr>
              <a:t>POINT PENTING  IMPLEMENTASI REF0RMASI BIROKRASI </a:t>
            </a:r>
            <a:br>
              <a:rPr lang="id-ID" sz="2000" b="1" dirty="0">
                <a:solidFill>
                  <a:srgbClr val="002060"/>
                </a:solidFill>
              </a:rPr>
            </a:br>
            <a:endParaRPr lang="id-ID" sz="2000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574786054"/>
              </p:ext>
            </p:extLst>
          </p:nvPr>
        </p:nvGraphicFramePr>
        <p:xfrm>
          <a:off x="2333966" y="7070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36" y="110720"/>
            <a:ext cx="1914525" cy="133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5E6F91-7A29-4AC1-8A55-38D13FF5F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34" y="2923017"/>
            <a:ext cx="1851928" cy="24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0FCB2CED-16A8-4737-9242-8C41AF7D7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5"/>
          <a:stretch>
            <a:fillRect/>
          </a:stretch>
        </p:blipFill>
        <p:spPr bwMode="auto">
          <a:xfrm>
            <a:off x="0" y="0"/>
            <a:ext cx="32289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ampungan Konten 180">
            <a:extLst>
              <a:ext uri="{FF2B5EF4-FFF2-40B4-BE49-F238E27FC236}">
                <a16:creationId xmlns:a16="http://schemas.microsoft.com/office/drawing/2014/main" id="{C38420A3-F8AB-4893-935E-358C8F2CE1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1606550"/>
            <a:ext cx="4162425" cy="3384550"/>
          </a:xfrm>
        </p:spPr>
      </p:pic>
      <p:sp>
        <p:nvSpPr>
          <p:cNvPr id="14340" name="TextBox 5">
            <a:extLst>
              <a:ext uri="{FF2B5EF4-FFF2-40B4-BE49-F238E27FC236}">
                <a16:creationId xmlns:a16="http://schemas.microsoft.com/office/drawing/2014/main" id="{5C67296B-7F79-4746-8BE2-EBC3BE7B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131" y="145505"/>
            <a:ext cx="7947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ko-KR" sz="3200" b="1" dirty="0">
                <a:solidFill>
                  <a:srgbClr val="002060"/>
                </a:solidFill>
              </a:rPr>
              <a:t>PEMBANGUNAN ZONA INTEGRITAS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ko-KR" sz="2400" b="1" dirty="0">
                <a:solidFill>
                  <a:srgbClr val="002060"/>
                </a:solidFill>
              </a:rPr>
              <a:t>(</a:t>
            </a:r>
            <a:r>
              <a:rPr lang="en-ID" altLang="ko-KR" sz="2400" b="1" dirty="0" err="1">
                <a:solidFill>
                  <a:srgbClr val="002060"/>
                </a:solidFill>
              </a:rPr>
              <a:t>Permenpan</a:t>
            </a:r>
            <a:r>
              <a:rPr lang="en-ID" altLang="ko-KR" sz="2400" b="1" dirty="0">
                <a:solidFill>
                  <a:srgbClr val="002060"/>
                </a:solidFill>
              </a:rPr>
              <a:t> 10 </a:t>
            </a:r>
            <a:r>
              <a:rPr lang="en-ID" altLang="ko-KR" sz="2400" b="1" dirty="0" err="1">
                <a:solidFill>
                  <a:srgbClr val="002060"/>
                </a:solidFill>
              </a:rPr>
              <a:t>Tahun</a:t>
            </a:r>
            <a:r>
              <a:rPr lang="en-ID" altLang="ko-KR" sz="2400" b="1" dirty="0">
                <a:solidFill>
                  <a:srgbClr val="002060"/>
                </a:solidFill>
              </a:rPr>
              <a:t> 2019)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B391C1DE-E535-438A-9105-B72E012D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958975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ko-KR" sz="1200" b="1">
                <a:solidFill>
                  <a:schemeClr val="bg1"/>
                </a:solidFill>
              </a:rPr>
              <a:t>Indeks Reformasi Birokrasi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ko-KR" sz="1200" b="1">
                <a:solidFill>
                  <a:schemeClr val="bg1"/>
                </a:solidFill>
              </a:rPr>
              <a:t>Instansi Pemerintah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15E177-DAE2-4509-83ED-95145BA4BE33}"/>
              </a:ext>
            </a:extLst>
          </p:cNvPr>
          <p:cNvSpPr/>
          <p:nvPr/>
        </p:nvSpPr>
        <p:spPr>
          <a:xfrm>
            <a:off x="1089025" y="2925763"/>
            <a:ext cx="739775" cy="6746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1200" b="1" dirty="0">
                <a:solidFill>
                  <a:schemeClr val="tx1"/>
                </a:solidFill>
              </a:rPr>
              <a:t>UNIT 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F84A68-85D9-4CA0-9D11-D7F161FF2133}"/>
              </a:ext>
            </a:extLst>
          </p:cNvPr>
          <p:cNvSpPr/>
          <p:nvPr/>
        </p:nvSpPr>
        <p:spPr>
          <a:xfrm>
            <a:off x="1925638" y="3478213"/>
            <a:ext cx="741362" cy="6746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1200" b="1" dirty="0">
                <a:solidFill>
                  <a:schemeClr val="tx1"/>
                </a:solidFill>
              </a:rPr>
              <a:t>UNIT 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1253FB-7EE4-4B02-8B5B-7CDD45486695}"/>
              </a:ext>
            </a:extLst>
          </p:cNvPr>
          <p:cNvSpPr/>
          <p:nvPr/>
        </p:nvSpPr>
        <p:spPr>
          <a:xfrm>
            <a:off x="2703513" y="2963863"/>
            <a:ext cx="741362" cy="6746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1200" b="1" dirty="0">
                <a:solidFill>
                  <a:schemeClr val="tx1"/>
                </a:solidFill>
              </a:rPr>
              <a:t>UNIT 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F2FEE5-DD74-4277-9212-5AC79826BB66}"/>
              </a:ext>
            </a:extLst>
          </p:cNvPr>
          <p:cNvSpPr/>
          <p:nvPr/>
        </p:nvSpPr>
        <p:spPr>
          <a:xfrm>
            <a:off x="3552825" y="3489325"/>
            <a:ext cx="741363" cy="674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1200" b="1" dirty="0">
                <a:solidFill>
                  <a:schemeClr val="tx1"/>
                </a:solidFill>
              </a:rPr>
              <a:t>UNIT 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C69EA-C014-418D-8F85-50EC1C8DCF32}"/>
              </a:ext>
            </a:extLst>
          </p:cNvPr>
          <p:cNvSpPr/>
          <p:nvPr/>
        </p:nvSpPr>
        <p:spPr>
          <a:xfrm>
            <a:off x="534988" y="5426075"/>
            <a:ext cx="4338637" cy="129857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d-ID" sz="1400" dirty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</a:rPr>
              <a:t>Dianggap sebagai unit yang penting/</a:t>
            </a:r>
            <a:r>
              <a:rPr lang="en-ID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</a:rPr>
              <a:t>strategis dalam melakukan pelayanan publik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</a:rPr>
              <a:t>Mengelola sumber daya yang cukup besar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</a:rPr>
              <a:t>Memiliki tingkat keberhasilan Reformasi Birokrasi yang cukup tinggi di unit tersebut</a:t>
            </a:r>
            <a:endParaRPr lang="id-ID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A579DF-6E44-46EA-AEC0-EE80C079F910}"/>
              </a:ext>
            </a:extLst>
          </p:cNvPr>
          <p:cNvSpPr/>
          <p:nvPr/>
        </p:nvSpPr>
        <p:spPr>
          <a:xfrm>
            <a:off x="1201738" y="5203825"/>
            <a:ext cx="2533650" cy="34607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>
              <a:buFontTx/>
              <a:buAutoNum type="arabicParenR"/>
              <a:defRPr/>
            </a:pPr>
            <a:endParaRPr lang="id-ID" dirty="0">
              <a:solidFill>
                <a:srgbClr val="002060"/>
              </a:solidFill>
            </a:endParaRPr>
          </a:p>
          <a:p>
            <a:pPr marL="228600" indent="-228600" algn="just">
              <a:buFontTx/>
              <a:buAutoNum type="arabicParenR"/>
              <a:defRPr/>
            </a:pPr>
            <a:endParaRPr lang="id-ID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id-ID" dirty="0">
                <a:solidFill>
                  <a:srgbClr val="002060"/>
                </a:solidFill>
              </a:rPr>
              <a:t>                                       </a:t>
            </a:r>
          </a:p>
          <a:p>
            <a:pPr algn="ctr">
              <a:defRPr/>
            </a:pPr>
            <a:r>
              <a:rPr lang="id-ID" b="1" dirty="0">
                <a:solidFill>
                  <a:srgbClr val="002060"/>
                </a:solidFill>
              </a:rPr>
              <a:t> UNIT PERCONTOHAN</a:t>
            </a:r>
            <a:endParaRPr lang="id-ID" dirty="0">
              <a:solidFill>
                <a:srgbClr val="002060"/>
              </a:solidFill>
            </a:endParaRPr>
          </a:p>
          <a:p>
            <a:pPr marL="228600" indent="-228600" algn="just">
              <a:buFontTx/>
              <a:buAutoNum type="arabicParenR"/>
              <a:defRPr/>
            </a:pPr>
            <a:endParaRPr lang="id-ID" dirty="0">
              <a:solidFill>
                <a:srgbClr val="002060"/>
              </a:solidFill>
            </a:endParaRPr>
          </a:p>
          <a:p>
            <a:pPr marL="228600" indent="-228600" algn="just">
              <a:buFontTx/>
              <a:buAutoNum type="arabicParenR"/>
              <a:defRPr/>
            </a:pPr>
            <a:endParaRPr lang="id-ID" dirty="0">
              <a:solidFill>
                <a:srgbClr val="002060"/>
              </a:solidFill>
            </a:endParaRPr>
          </a:p>
          <a:p>
            <a:pPr marL="228600" indent="-228600" algn="just">
              <a:buFontTx/>
              <a:buAutoNum type="arabicParenR"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76281382-E246-4B32-BDCD-5916044A38BF}"/>
              </a:ext>
            </a:extLst>
          </p:cNvPr>
          <p:cNvSpPr/>
          <p:nvPr/>
        </p:nvSpPr>
        <p:spPr>
          <a:xfrm>
            <a:off x="6240463" y="1250950"/>
            <a:ext cx="4503737" cy="684213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1300" b="1" dirty="0">
                <a:latin typeface="Verdana" panose="020B0604030504040204" pitchFamily="34" charset="0"/>
                <a:ea typeface="Verdana" panose="020B0604030504040204" pitchFamily="34" charset="0"/>
              </a:rPr>
              <a:t>Miniatur Pelaksanaan Reformasi Birokrasi di Indonesia</a:t>
            </a:r>
            <a:endParaRPr lang="id-ID" sz="13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60C1864C-20CA-4EDE-B0EB-B0FE2D075CDE}"/>
              </a:ext>
            </a:extLst>
          </p:cNvPr>
          <p:cNvSpPr/>
          <p:nvPr/>
        </p:nvSpPr>
        <p:spPr>
          <a:xfrm>
            <a:off x="6240463" y="2009775"/>
            <a:ext cx="4503737" cy="1177925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Bertujuan untuk m</a:t>
            </a:r>
            <a:r>
              <a:rPr lang="id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embangun  program 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RB </a:t>
            </a:r>
            <a:r>
              <a:rPr lang="id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sehingga mampu 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mengembangkan</a:t>
            </a:r>
            <a:r>
              <a:rPr lang="id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budaya kerja birokrasi  yang anti korupsi, berkinerja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tinggi</a:t>
            </a:r>
            <a:r>
              <a:rPr lang="id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, dan </a:t>
            </a:r>
            <a:r>
              <a: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memberikan pelayanan publik yang berkualitas</a:t>
            </a:r>
            <a:endParaRPr lang="en-US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4EF53348-2814-4151-BD68-D45F5A75AE82}"/>
              </a:ext>
            </a:extLst>
          </p:cNvPr>
          <p:cNvSpPr/>
          <p:nvPr/>
        </p:nvSpPr>
        <p:spPr>
          <a:xfrm>
            <a:off x="6240463" y="3278188"/>
            <a:ext cx="4503737" cy="1116012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Membangun percontohan (</a:t>
            </a:r>
            <a:r>
              <a:rPr lang="en-ID" sz="13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Role Model</a:t>
            </a:r>
            <a:r>
              <a:rPr lang="en-ID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pada tingkat unit kerja pada Instansi Pemerintah sebagai unit menuju Wilayah Bebas dari Korupsi (WBK) dan Wilayah Birokrasi Bersih dan Melayani</a:t>
            </a:r>
            <a:endParaRPr lang="en-US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CBD637-F53B-4A0C-9E89-B7BEA7127B7F}"/>
              </a:ext>
            </a:extLst>
          </p:cNvPr>
          <p:cNvSpPr/>
          <p:nvPr/>
        </p:nvSpPr>
        <p:spPr>
          <a:xfrm>
            <a:off x="5911850" y="1470025"/>
            <a:ext cx="231775" cy="2460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FBF2CB-0BEE-43BF-B0C4-1A4D0E788946}"/>
              </a:ext>
            </a:extLst>
          </p:cNvPr>
          <p:cNvSpPr/>
          <p:nvPr/>
        </p:nvSpPr>
        <p:spPr>
          <a:xfrm>
            <a:off x="5911850" y="2430463"/>
            <a:ext cx="231775" cy="2444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F9FA71-45C3-4053-A384-B38840FC8FEC}"/>
              </a:ext>
            </a:extLst>
          </p:cNvPr>
          <p:cNvSpPr/>
          <p:nvPr/>
        </p:nvSpPr>
        <p:spPr>
          <a:xfrm>
            <a:off x="5911850" y="3713163"/>
            <a:ext cx="231775" cy="246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1B2407B5-378C-4A91-8C90-C9468E646F27}"/>
              </a:ext>
            </a:extLst>
          </p:cNvPr>
          <p:cNvSpPr/>
          <p:nvPr/>
        </p:nvSpPr>
        <p:spPr>
          <a:xfrm rot="16200000">
            <a:off x="11326813" y="5992812"/>
            <a:ext cx="838200" cy="892175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pic>
        <p:nvPicPr>
          <p:cNvPr id="14355" name="Picture 39">
            <a:extLst>
              <a:ext uri="{FF2B5EF4-FFF2-40B4-BE49-F238E27FC236}">
                <a16:creationId xmlns:a16="http://schemas.microsoft.com/office/drawing/2014/main" id="{DA92880C-8F08-4932-B33C-61C71128E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4746625"/>
            <a:ext cx="18859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0">
            <a:extLst>
              <a:ext uri="{FF2B5EF4-FFF2-40B4-BE49-F238E27FC236}">
                <a16:creationId xmlns:a16="http://schemas.microsoft.com/office/drawing/2014/main" id="{9AFC82F3-815B-4519-8D23-778CAF9E7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714875"/>
            <a:ext cx="1911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: Diagonal Corners Rounded 41">
            <a:extLst>
              <a:ext uri="{FF2B5EF4-FFF2-40B4-BE49-F238E27FC236}">
                <a16:creationId xmlns:a16="http://schemas.microsoft.com/office/drawing/2014/main" id="{D56EB5C8-2B8A-4E37-809E-34D041A2070A}"/>
              </a:ext>
            </a:extLst>
          </p:cNvPr>
          <p:cNvSpPr/>
          <p:nvPr/>
        </p:nvSpPr>
        <p:spPr>
          <a:xfrm>
            <a:off x="6240463" y="4714875"/>
            <a:ext cx="4503737" cy="1852613"/>
          </a:xfrm>
          <a:prstGeom prst="round2Diag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defRPr/>
            </a:pPr>
            <a:endParaRPr lang="id-ID" sz="13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3364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 descr="City.png">
            <a:extLst>
              <a:ext uri="{FF2B5EF4-FFF2-40B4-BE49-F238E27FC236}">
                <a16:creationId xmlns:a16="http://schemas.microsoft.com/office/drawing/2014/main" id="{9D05A7C9-D439-445A-AB47-9759F1B6A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06" y="2545803"/>
            <a:ext cx="1219903" cy="121990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F7F8B1F-4C1D-4C57-AFFA-6D55659EC408}"/>
              </a:ext>
            </a:extLst>
          </p:cNvPr>
          <p:cNvGrpSpPr/>
          <p:nvPr/>
        </p:nvGrpSpPr>
        <p:grpSpPr>
          <a:xfrm>
            <a:off x="14342" y="3884621"/>
            <a:ext cx="12179029" cy="622440"/>
            <a:chOff x="0" y="8830"/>
            <a:chExt cx="7117237" cy="6224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BBCCFA9-BD74-409C-BEE1-FA69542E12B0}"/>
                </a:ext>
              </a:extLst>
            </p:cNvPr>
            <p:cNvGrpSpPr/>
            <p:nvPr/>
          </p:nvGrpSpPr>
          <p:grpSpPr>
            <a:xfrm>
              <a:off x="0" y="18785"/>
              <a:ext cx="7117237" cy="612485"/>
              <a:chOff x="0" y="0"/>
              <a:chExt cx="7117237" cy="612485"/>
            </a:xfrm>
          </p:grpSpPr>
          <p:sp>
            <p:nvSpPr>
              <p:cNvPr id="39" name="Arrow: Pentagon 38">
                <a:extLst>
                  <a:ext uri="{FF2B5EF4-FFF2-40B4-BE49-F238E27FC236}">
                    <a16:creationId xmlns:a16="http://schemas.microsoft.com/office/drawing/2014/main" id="{6E30710C-B231-4B42-85BD-51FF08F7EBA5}"/>
                  </a:ext>
                </a:extLst>
              </p:cNvPr>
              <p:cNvSpPr/>
              <p:nvPr/>
            </p:nvSpPr>
            <p:spPr>
              <a:xfrm>
                <a:off x="0" y="0"/>
                <a:ext cx="7117237" cy="405353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13758B3-B143-4493-B924-2F6350EEA8F2}"/>
                  </a:ext>
                </a:extLst>
              </p:cNvPr>
              <p:cNvGrpSpPr/>
              <p:nvPr/>
            </p:nvGrpSpPr>
            <p:grpSpPr>
              <a:xfrm>
                <a:off x="0" y="247360"/>
                <a:ext cx="7098403" cy="365125"/>
                <a:chOff x="0" y="261284"/>
                <a:chExt cx="7098403" cy="31026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E66E8-676E-4976-94A2-A8EA7333C5AD}"/>
                    </a:ext>
                  </a:extLst>
                </p:cNvPr>
                <p:cNvSpPr/>
                <p:nvPr/>
              </p:nvSpPr>
              <p:spPr>
                <a:xfrm>
                  <a:off x="0" y="454313"/>
                  <a:ext cx="6853287" cy="8174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4" name="Right Triangle 43">
                  <a:extLst>
                    <a:ext uri="{FF2B5EF4-FFF2-40B4-BE49-F238E27FC236}">
                      <a16:creationId xmlns:a16="http://schemas.microsoft.com/office/drawing/2014/main" id="{6F8BAF16-94CD-4A4D-BDE9-AEB44A6471B9}"/>
                    </a:ext>
                  </a:extLst>
                </p:cNvPr>
                <p:cNvSpPr/>
                <p:nvPr/>
              </p:nvSpPr>
              <p:spPr>
                <a:xfrm rot="16200000">
                  <a:off x="6732186" y="205337"/>
                  <a:ext cx="310269" cy="42216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D003DC-387A-4E9B-8320-620AB159A6F3}"/>
                  </a:ext>
                </a:extLst>
              </p:cNvPr>
              <p:cNvSpPr txBox="1"/>
              <p:nvPr/>
            </p:nvSpPr>
            <p:spPr>
              <a:xfrm>
                <a:off x="278935" y="57196"/>
                <a:ext cx="5759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9C8AD3-6A00-4CE5-9AE0-6EE21E174359}"/>
                </a:ext>
              </a:extLst>
            </p:cNvPr>
            <p:cNvSpPr txBox="1"/>
            <p:nvPr/>
          </p:nvSpPr>
          <p:spPr>
            <a:xfrm>
              <a:off x="1231918" y="8830"/>
              <a:ext cx="4638502" cy="52322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endParaRPr lang="en-ID" sz="28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object 72"/>
          <p:cNvSpPr txBox="1"/>
          <p:nvPr/>
        </p:nvSpPr>
        <p:spPr>
          <a:xfrm>
            <a:off x="785838" y="138012"/>
            <a:ext cx="10302717" cy="416723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12700">
              <a:lnSpc>
                <a:spcPts val="2991"/>
              </a:lnSpc>
              <a:spcBef>
                <a:spcPts val="149"/>
              </a:spcBef>
            </a:pPr>
            <a:r>
              <a:rPr lang="en-ID" sz="3200" b="1" dirty="0">
                <a:solidFill>
                  <a:srgbClr val="1C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5 </a:t>
            </a:r>
            <a:r>
              <a:rPr lang="id-ID" sz="3200" b="1" dirty="0">
                <a:solidFill>
                  <a:srgbClr val="1C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 Langkah Strategi  </a:t>
            </a:r>
            <a:r>
              <a:rPr lang="en-ID" sz="3200" b="1" dirty="0" err="1">
                <a:solidFill>
                  <a:srgbClr val="1C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Membangun</a:t>
            </a:r>
            <a:r>
              <a:rPr lang="en-ID" sz="3200" b="1" dirty="0">
                <a:solidFill>
                  <a:srgbClr val="1C7D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 ZI</a:t>
            </a:r>
            <a:endParaRPr sz="3200" dirty="0">
              <a:solidFill>
                <a:srgbClr val="1C7D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  <a:cs typeface="Agency FB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7089" y="1700812"/>
            <a:ext cx="1912315" cy="309132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9169" y="1784139"/>
            <a:ext cx="2317955" cy="611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67" b="1" dirty="0">
                <a:solidFill>
                  <a:prstClr val="black"/>
                </a:solidFill>
                <a:latin typeface="Dosis Medium"/>
              </a:rPr>
              <a:t>KOMITMEN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906" y="2024191"/>
            <a:ext cx="1909473" cy="2700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85725" algn="r">
              <a:spcBef>
                <a:spcPts val="133"/>
              </a:spcBef>
              <a:spcAft>
                <a:spcPts val="133"/>
              </a:spcAft>
            </a:pP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reformasi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menularkan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semangat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47" y="2450847"/>
            <a:ext cx="1248607" cy="12486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56" y="753654"/>
            <a:ext cx="1255387" cy="12553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942528-8D19-47DC-A21F-4ADCABF577DA}"/>
              </a:ext>
            </a:extLst>
          </p:cNvPr>
          <p:cNvGrpSpPr/>
          <p:nvPr/>
        </p:nvGrpSpPr>
        <p:grpSpPr>
          <a:xfrm>
            <a:off x="1199457" y="580317"/>
            <a:ext cx="1378060" cy="1267606"/>
            <a:chOff x="1199457" y="580317"/>
            <a:chExt cx="1378060" cy="126760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40" y="602846"/>
              <a:ext cx="1245077" cy="1245077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1199457" y="580317"/>
              <a:ext cx="437884" cy="431841"/>
            </a:xfrm>
            <a:prstGeom prst="ellipse">
              <a:avLst/>
            </a:prstGeom>
            <a:solidFill>
              <a:srgbClr val="002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217167" y="621718"/>
              <a:ext cx="390112" cy="3704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  <a:endPara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3201911" y="2420254"/>
            <a:ext cx="437884" cy="431841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231338" y="2429988"/>
            <a:ext cx="390112" cy="37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007762" y="3670450"/>
            <a:ext cx="1950776" cy="296881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2972437" y="3765706"/>
            <a:ext cx="2134423" cy="611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67" b="1" dirty="0">
                <a:solidFill>
                  <a:prstClr val="black"/>
                </a:solidFill>
                <a:latin typeface="Dosis Medium"/>
              </a:rPr>
              <a:t>KEMUDAHAN PELAYANAN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2655196" y="4901828"/>
            <a:ext cx="1969197" cy="1048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9002" indent="-599002" algn="r">
              <a:spcBef>
                <a:spcPts val="133"/>
              </a:spcBef>
              <a:spcAft>
                <a:spcPts val="133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Semangat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Hospitallitty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kepuasan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280607" y="718193"/>
            <a:ext cx="437884" cy="431841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5301100" y="736499"/>
            <a:ext cx="390112" cy="37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086458" y="1968389"/>
            <a:ext cx="1950776" cy="326401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5016807" y="2114926"/>
            <a:ext cx="2134423" cy="611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prstClr val="black"/>
                </a:solidFill>
                <a:latin typeface="Dosis Medium"/>
              </a:rPr>
              <a:t>PROGRAM YANG MENYENTUH MASYARAKAT</a:t>
            </a: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893879" y="3433489"/>
            <a:ext cx="1969197" cy="1048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indent="-185738" algn="r">
              <a:spcBef>
                <a:spcPts val="133"/>
              </a:spcBef>
              <a:spcAft>
                <a:spcPts val="133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yang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merasakan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406721" y="2486506"/>
            <a:ext cx="437884" cy="431841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7420913" y="2517202"/>
            <a:ext cx="390112" cy="37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7212572" y="3736702"/>
            <a:ext cx="1950776" cy="296881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7109497" y="3852774"/>
            <a:ext cx="2134423" cy="611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67" b="1" dirty="0">
                <a:solidFill>
                  <a:prstClr val="black"/>
                </a:solidFill>
                <a:latin typeface="Dosis Medium"/>
              </a:rPr>
              <a:t>MONITORING DAN EVALUASI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6921565" y="5010080"/>
            <a:ext cx="1932844" cy="1048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indent="-327025" algn="r">
              <a:spcBef>
                <a:spcPts val="133"/>
              </a:spcBef>
              <a:spcAft>
                <a:spcPts val="133"/>
              </a:spcAft>
              <a:tabLst>
                <a:tab pos="271463" algn="l"/>
              </a:tabLs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berkelanjutan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yang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jalurnya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05586" y="185127"/>
            <a:ext cx="1185333" cy="938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613987" y="784445"/>
            <a:ext cx="437884" cy="431841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9634480" y="802751"/>
            <a:ext cx="390112" cy="370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9419838" y="2034641"/>
            <a:ext cx="1950776" cy="2968813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9296009" y="2024191"/>
            <a:ext cx="2288198" cy="611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D" sz="1867" b="1" dirty="0">
                <a:solidFill>
                  <a:prstClr val="black"/>
                </a:solidFill>
                <a:latin typeface="Dosis Medium"/>
              </a:rPr>
              <a:t>MANAJEMEN </a:t>
            </a:r>
          </a:p>
          <a:p>
            <a:pPr algn="ctr">
              <a:lnSpc>
                <a:spcPct val="100000"/>
              </a:lnSpc>
            </a:pPr>
            <a:r>
              <a:rPr lang="en-ID" sz="1867" b="1" dirty="0">
                <a:solidFill>
                  <a:prstClr val="black"/>
                </a:solidFill>
                <a:latin typeface="Dosis Medium"/>
              </a:rPr>
              <a:t>MEDIA</a:t>
            </a:r>
            <a:endParaRPr lang="en-US" sz="1867" b="1" dirty="0">
              <a:solidFill>
                <a:prstClr val="black"/>
              </a:solidFill>
              <a:latin typeface="Dosis Medium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9138830" y="2741201"/>
            <a:ext cx="2147465" cy="1917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42888" algn="r">
              <a:spcBef>
                <a:spcPts val="133"/>
              </a:spcBef>
              <a:spcAft>
                <a:spcPts val="133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inovasi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43" y="1002811"/>
            <a:ext cx="1961440" cy="113406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C520368-B8CD-41E9-A85D-8E0A9C67E668}"/>
              </a:ext>
            </a:extLst>
          </p:cNvPr>
          <p:cNvGrpSpPr/>
          <p:nvPr/>
        </p:nvGrpSpPr>
        <p:grpSpPr>
          <a:xfrm>
            <a:off x="11419587" y="-157147"/>
            <a:ext cx="791176" cy="1117927"/>
            <a:chOff x="11419587" y="-157147"/>
            <a:chExt cx="791176" cy="111792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5CCC611-D473-4B50-8147-30AC79613347}"/>
                </a:ext>
              </a:extLst>
            </p:cNvPr>
            <p:cNvGrpSpPr/>
            <p:nvPr/>
          </p:nvGrpSpPr>
          <p:grpSpPr>
            <a:xfrm>
              <a:off x="11419587" y="-157147"/>
              <a:ext cx="791176" cy="1117927"/>
              <a:chOff x="11419587" y="143795"/>
              <a:chExt cx="791176" cy="1117927"/>
            </a:xfrm>
          </p:grpSpPr>
          <p:sp>
            <p:nvSpPr>
              <p:cNvPr id="59" name="Rectangle: Single Corner Snipped 58">
                <a:extLst>
                  <a:ext uri="{FF2B5EF4-FFF2-40B4-BE49-F238E27FC236}">
                    <a16:creationId xmlns:a16="http://schemas.microsoft.com/office/drawing/2014/main" id="{D7E14D74-598B-44DB-BD26-1064A402D174}"/>
                  </a:ext>
                </a:extLst>
              </p:cNvPr>
              <p:cNvSpPr/>
              <p:nvPr/>
            </p:nvSpPr>
            <p:spPr>
              <a:xfrm rot="5400000">
                <a:off x="11246830" y="316552"/>
                <a:ext cx="1117927" cy="772413"/>
              </a:xfrm>
              <a:prstGeom prst="snip1Rect">
                <a:avLst>
                  <a:gd name="adj" fmla="val 4027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5E2551BE-E775-4588-8B56-BDB3063B3850}"/>
                  </a:ext>
                </a:extLst>
              </p:cNvPr>
              <p:cNvSpPr/>
              <p:nvPr/>
            </p:nvSpPr>
            <p:spPr>
              <a:xfrm rot="18999544">
                <a:off x="11787378" y="912784"/>
                <a:ext cx="423385" cy="192278"/>
              </a:xfrm>
              <a:prstGeom prst="triangle">
                <a:avLst>
                  <a:gd name="adj" fmla="val 5049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CB14AD-0E2C-4201-BF4D-8F9EA9696B64}"/>
                </a:ext>
              </a:extLst>
            </p:cNvPr>
            <p:cNvSpPr txBox="1"/>
            <p:nvPr/>
          </p:nvSpPr>
          <p:spPr>
            <a:xfrm>
              <a:off x="11510966" y="140206"/>
              <a:ext cx="609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D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1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D4B4-21E5-469D-8E21-8FD53617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Susunan</a:t>
            </a:r>
            <a:r>
              <a:rPr lang="en-ID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Tim </a:t>
            </a:r>
            <a:r>
              <a:rPr lang="en-ID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Evaluasi</a:t>
            </a:r>
            <a:r>
              <a:rPr lang="id-ID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Percepatan reformasi birorasi </a:t>
            </a:r>
            <a:endParaRPr lang="en-ID" sz="3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676B8F-6594-4BEE-B2ED-680C27093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79891"/>
              </p:ext>
            </p:extLst>
          </p:nvPr>
        </p:nvGraphicFramePr>
        <p:xfrm>
          <a:off x="838199" y="1311005"/>
          <a:ext cx="10649989" cy="24724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48072">
                  <a:extLst>
                    <a:ext uri="{9D8B030D-6E8A-4147-A177-3AD203B41FA5}">
                      <a16:colId xmlns:a16="http://schemas.microsoft.com/office/drawing/2014/main" val="2360239483"/>
                    </a:ext>
                  </a:extLst>
                </a:gridCol>
                <a:gridCol w="6401917">
                  <a:extLst>
                    <a:ext uri="{9D8B030D-6E8A-4147-A177-3AD203B41FA5}">
                      <a16:colId xmlns:a16="http://schemas.microsoft.com/office/drawing/2014/main" val="1772107193"/>
                    </a:ext>
                  </a:extLst>
                </a:gridCol>
              </a:tblGrid>
              <a:tr h="528194">
                <a:tc>
                  <a:txBody>
                    <a:bodyPr/>
                    <a:lstStyle/>
                    <a:p>
                      <a:r>
                        <a:rPr lang="en-ID" sz="2400" dirty="0" err="1">
                          <a:solidFill>
                            <a:schemeClr val="bg1"/>
                          </a:solidFill>
                        </a:rPr>
                        <a:t>Naptalina</a:t>
                      </a:r>
                      <a:r>
                        <a:rPr lang="en-ID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bg1"/>
                          </a:solidFill>
                        </a:rPr>
                        <a:t>Sipayung</a:t>
                      </a:r>
                      <a:endParaRPr lang="en-ID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dirty="0" err="1">
                          <a:solidFill>
                            <a:schemeClr val="bg1"/>
                          </a:solidFill>
                        </a:rPr>
                        <a:t>Penanggung</a:t>
                      </a:r>
                      <a:r>
                        <a:rPr lang="en-ID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2400" dirty="0" err="1">
                          <a:solidFill>
                            <a:schemeClr val="bg1"/>
                          </a:solidFill>
                        </a:rPr>
                        <a:t>Jawab</a:t>
                      </a:r>
                      <a:endParaRPr lang="en-ID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618297"/>
                  </a:ext>
                </a:extLst>
              </a:tr>
              <a:tr h="509718">
                <a:tc>
                  <a:txBody>
                    <a:bodyPr/>
                    <a:lstStyle/>
                    <a:p>
                      <a:r>
                        <a:rPr lang="en-ID" sz="2400" dirty="0">
                          <a:solidFill>
                            <a:srgbClr val="0070C0"/>
                          </a:solidFill>
                        </a:rPr>
                        <a:t>Raka </a:t>
                      </a:r>
                      <a:r>
                        <a:rPr lang="en-ID" sz="2400" dirty="0" err="1">
                          <a:solidFill>
                            <a:srgbClr val="0070C0"/>
                          </a:solidFill>
                        </a:rPr>
                        <a:t>Pamungkas</a:t>
                      </a:r>
                      <a:endParaRPr lang="en-ID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solidFill>
                            <a:srgbClr val="0070C0"/>
                          </a:solidFill>
                        </a:rPr>
                        <a:t>Ketua</a:t>
                      </a:r>
                      <a:r>
                        <a:rPr lang="en-ID" sz="2400" dirty="0">
                          <a:solidFill>
                            <a:srgbClr val="0070C0"/>
                          </a:solidFill>
                        </a:rPr>
                        <a:t> 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71842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r>
                        <a:rPr lang="en-ID" sz="2400" dirty="0">
                          <a:solidFill>
                            <a:srgbClr val="0070C0"/>
                          </a:solidFill>
                        </a:rPr>
                        <a:t>Chafidloh Mufidah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solidFill>
                            <a:srgbClr val="0070C0"/>
                          </a:solidFill>
                        </a:rPr>
                        <a:t>Anggota</a:t>
                      </a:r>
                      <a:endParaRPr lang="en-ID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547593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r>
                        <a:rPr lang="en-ID" sz="2400" dirty="0">
                          <a:solidFill>
                            <a:srgbClr val="0070C0"/>
                          </a:solidFill>
                        </a:rPr>
                        <a:t>Endy Christian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solidFill>
                            <a:srgbClr val="0070C0"/>
                          </a:solidFill>
                        </a:rPr>
                        <a:t>Anggota</a:t>
                      </a:r>
                      <a:endParaRPr lang="en-ID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83037"/>
                  </a:ext>
                </a:extLst>
              </a:tr>
              <a:tr h="494951">
                <a:tc>
                  <a:txBody>
                    <a:bodyPr/>
                    <a:lstStyle/>
                    <a:p>
                      <a:r>
                        <a:rPr lang="en-ID" sz="2400" dirty="0">
                          <a:solidFill>
                            <a:srgbClr val="0070C0"/>
                          </a:solidFill>
                        </a:rPr>
                        <a:t>Savina Ariani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2400" dirty="0" err="1">
                          <a:solidFill>
                            <a:srgbClr val="0070C0"/>
                          </a:solidFill>
                        </a:rPr>
                        <a:t>Anggota</a:t>
                      </a:r>
                      <a:endParaRPr lang="en-ID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9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5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0" latinLnBrk="0" hangingPunct="0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950A540F-86CC-4B36-80EF-19AE7D381EF6}" type="slidenum">
              <a:rPr lang="en-US" smtClean="0"/>
              <a:pPr eaLnBrk="1" hangingPunct="1"/>
              <a:t>26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3339" y="5000637"/>
            <a:ext cx="120486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b="1" dirty="0">
                <a:solidFill>
                  <a:srgbClr val="0000FF"/>
                </a:solidFill>
                <a:latin typeface="Narkisim" pitchFamily="34" charset="-79"/>
                <a:ea typeface="+mj-ea"/>
                <a:cs typeface="Narkisim" pitchFamily="34" charset="-79"/>
              </a:rPr>
              <a:t>Terima Kasih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00FF"/>
                </a:solidFill>
                <a:latin typeface="Narkisim" pitchFamily="34" charset="-79"/>
                <a:ea typeface="+mj-ea"/>
                <a:cs typeface="Narkisim" pitchFamily="34" charset="-79"/>
              </a:rPr>
              <a:t>			SALAM REFORMASI BIROKRASI </a:t>
            </a:r>
          </a:p>
        </p:txBody>
      </p:sp>
      <p:pic>
        <p:nvPicPr>
          <p:cNvPr id="2052" name="Picture 4" descr="http://artikelmuslimah.files.wordpress.com/2012/04/salaman-bkn-mahr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59" y="642918"/>
            <a:ext cx="1171583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4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F1DD1E-B23E-4CA8-8199-1E2050A2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129724"/>
            <a:ext cx="930818" cy="1226228"/>
          </a:xfrm>
          <a:prstGeom prst="rect">
            <a:avLst/>
          </a:prstGeom>
        </p:spPr>
      </p:pic>
      <p:sp>
        <p:nvSpPr>
          <p:cNvPr id="14" name="Rounded Rectangle 53">
            <a:extLst>
              <a:ext uri="{FF2B5EF4-FFF2-40B4-BE49-F238E27FC236}">
                <a16:creationId xmlns:a16="http://schemas.microsoft.com/office/drawing/2014/main" id="{D019362A-84A3-4C88-9DDC-54F43C4A88D5}"/>
              </a:ext>
            </a:extLst>
          </p:cNvPr>
          <p:cNvSpPr/>
          <p:nvPr/>
        </p:nvSpPr>
        <p:spPr>
          <a:xfrm>
            <a:off x="4233379" y="139894"/>
            <a:ext cx="7667670" cy="820493"/>
          </a:xfrm>
          <a:prstGeom prst="roundRect">
            <a:avLst>
              <a:gd name="adj" fmla="val 8700"/>
            </a:avLst>
          </a:prstGeom>
          <a:solidFill>
            <a:srgbClr val="31859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HASIL SURVEY PELAKSANAAN REFORMASI BIROKRASI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FABC4-E209-4A17-87D9-DB24E73FDC1D}"/>
              </a:ext>
            </a:extLst>
          </p:cNvPr>
          <p:cNvSpPr/>
          <p:nvPr/>
        </p:nvSpPr>
        <p:spPr>
          <a:xfrm>
            <a:off x="4218428" y="581239"/>
            <a:ext cx="769757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784A1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HASIL SURVEY EKSTERNAL DAN INTERNAL DI LINGKUNGAN</a:t>
            </a:r>
          </a:p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784A1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KEMENTERIAN PEMUDA DAN OLAHRAGA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784A1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FD1CD0-C173-4003-94D1-7FAFDE80D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4902" r="83133" b="91227"/>
          <a:stretch/>
        </p:blipFill>
        <p:spPr>
          <a:xfrm>
            <a:off x="1054682" y="475744"/>
            <a:ext cx="2177350" cy="33756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79710" y="2156410"/>
          <a:ext cx="4935290" cy="117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691">
                  <a:extLst>
                    <a:ext uri="{9D8B030D-6E8A-4147-A177-3AD203B41FA5}">
                      <a16:colId xmlns:a16="http://schemas.microsoft.com/office/drawing/2014/main" val="3061799182"/>
                    </a:ext>
                  </a:extLst>
                </a:gridCol>
                <a:gridCol w="2810958">
                  <a:extLst>
                    <a:ext uri="{9D8B030D-6E8A-4147-A177-3AD203B41FA5}">
                      <a16:colId xmlns:a16="http://schemas.microsoft.com/office/drawing/2014/main" val="3289118849"/>
                    </a:ext>
                  </a:extLst>
                </a:gridCol>
                <a:gridCol w="804321">
                  <a:extLst>
                    <a:ext uri="{9D8B030D-6E8A-4147-A177-3AD203B41FA5}">
                      <a16:colId xmlns:a16="http://schemas.microsoft.com/office/drawing/2014/main" val="3806407071"/>
                    </a:ext>
                  </a:extLst>
                </a:gridCol>
                <a:gridCol w="804320">
                  <a:extLst>
                    <a:ext uri="{9D8B030D-6E8A-4147-A177-3AD203B41FA5}">
                      <a16:colId xmlns:a16="http://schemas.microsoft.com/office/drawing/2014/main" val="1408696629"/>
                    </a:ext>
                  </a:extLst>
                </a:gridCol>
              </a:tblGrid>
              <a:tr h="436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No.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Survei Eksternal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Nilai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2018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Nilai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2019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089844"/>
                  </a:ext>
                </a:extLst>
              </a:tr>
              <a:tr h="317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+mn-lt"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Kualitas Pelayanan Publik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3231499"/>
                  </a:ext>
                </a:extLst>
              </a:tr>
              <a:tr h="317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+mn-lt"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Persepsi Anti Korupsi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06664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B536890-CA85-447E-9C37-5469A19044DE}"/>
              </a:ext>
            </a:extLst>
          </p:cNvPr>
          <p:cNvSpPr/>
          <p:nvPr/>
        </p:nvSpPr>
        <p:spPr>
          <a:xfrm>
            <a:off x="9075502" y="2711113"/>
            <a:ext cx="629338" cy="6858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4B50C-5448-491A-B24C-759765C36731}"/>
              </a:ext>
            </a:extLst>
          </p:cNvPr>
          <p:cNvSpPr txBox="1"/>
          <p:nvPr/>
        </p:nvSpPr>
        <p:spPr>
          <a:xfrm>
            <a:off x="9144001" y="274714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138E0-742A-47CA-B4B3-DFE98A02B7DF}"/>
              </a:ext>
            </a:extLst>
          </p:cNvPr>
          <p:cNvSpPr txBox="1"/>
          <p:nvPr/>
        </p:nvSpPr>
        <p:spPr>
          <a:xfrm>
            <a:off x="9733415" y="2562480"/>
            <a:ext cx="2306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Responden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fungsi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harus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dilaksanakan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pula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ukuran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keberhasilan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pelaksanaan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628511-E4AD-495D-987D-2CEE7BFA040D}"/>
              </a:ext>
            </a:extLst>
          </p:cNvPr>
          <p:cNvSpPr txBox="1"/>
          <p:nvPr/>
        </p:nvSpPr>
        <p:spPr>
          <a:xfrm>
            <a:off x="8169519" y="5370493"/>
            <a:ext cx="3289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Responden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telah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fungsi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harus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dilaksanakan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,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namun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ukuran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keberhasilan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pelaksanaan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335B1E-D14F-40CB-8546-CB8C586B1634}"/>
              </a:ext>
            </a:extLst>
          </p:cNvPr>
          <p:cNvSpPr txBox="1"/>
          <p:nvPr/>
        </p:nvSpPr>
        <p:spPr>
          <a:xfrm>
            <a:off x="2063440" y="4151293"/>
            <a:ext cx="3357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Responden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fungsi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yang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harus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dilaksanakan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serta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tidak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memahami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ukuran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keberhasilan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pelaksanaan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tugasnya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94EA6-49A8-4615-BDA6-97EEF64509B6}"/>
              </a:ext>
            </a:extLst>
          </p:cNvPr>
          <p:cNvSpPr/>
          <p:nvPr/>
        </p:nvSpPr>
        <p:spPr>
          <a:xfrm>
            <a:off x="7550400" y="5444918"/>
            <a:ext cx="629338" cy="685800"/>
          </a:xfrm>
          <a:prstGeom prst="rect">
            <a:avLst/>
          </a:prstGeom>
          <a:solidFill>
            <a:srgbClr val="8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57197-A3BA-4177-8914-0751DC689FE7}"/>
              </a:ext>
            </a:extLst>
          </p:cNvPr>
          <p:cNvSpPr txBox="1"/>
          <p:nvPr/>
        </p:nvSpPr>
        <p:spPr>
          <a:xfrm>
            <a:off x="7618899" y="548095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487A67-C18B-4E60-8B95-BF43900BD339}"/>
              </a:ext>
            </a:extLst>
          </p:cNvPr>
          <p:cNvSpPr/>
          <p:nvPr/>
        </p:nvSpPr>
        <p:spPr>
          <a:xfrm>
            <a:off x="5466662" y="4253247"/>
            <a:ext cx="629338" cy="685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C55F97-4294-475D-BBBD-EE6CD2FA8F65}"/>
              </a:ext>
            </a:extLst>
          </p:cNvPr>
          <p:cNvSpPr txBox="1"/>
          <p:nvPr/>
        </p:nvSpPr>
        <p:spPr>
          <a:xfrm>
            <a:off x="5535161" y="428928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9F7BBF7-D2F5-4EA6-827F-FEE39FC6E5E6}"/>
              </a:ext>
            </a:extLst>
          </p:cNvPr>
          <p:cNvGraphicFramePr/>
          <p:nvPr/>
        </p:nvGraphicFramePr>
        <p:xfrm>
          <a:off x="5181600" y="1997933"/>
          <a:ext cx="5410200" cy="328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44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B383528-13AD-480B-8935-15D582434CE2}"/>
              </a:ext>
            </a:extLst>
          </p:cNvPr>
          <p:cNvGrpSpPr/>
          <p:nvPr/>
        </p:nvGrpSpPr>
        <p:grpSpPr>
          <a:xfrm>
            <a:off x="6766563" y="2287897"/>
            <a:ext cx="4118162" cy="3086744"/>
            <a:chOff x="0" y="502936"/>
            <a:chExt cx="9678003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924DF6-FED9-44F2-AD17-3CD93C26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02936"/>
              <a:ext cx="9678003" cy="6483097"/>
            </a:xfrm>
            <a:prstGeom prst="rect">
              <a:avLst/>
            </a:prstGeom>
          </p:spPr>
        </p:pic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4ADE5542-A2C6-4327-803D-661DE4DA1446}"/>
                </a:ext>
              </a:extLst>
            </p:cNvPr>
            <p:cNvSpPr/>
            <p:nvPr/>
          </p:nvSpPr>
          <p:spPr>
            <a:xfrm>
              <a:off x="5717309" y="5006109"/>
              <a:ext cx="323272" cy="461818"/>
            </a:xfrm>
            <a:prstGeom prst="flowChartProcess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CBCA1109-5CE9-4F70-AAC2-3D3F31143F0A}"/>
              </a:ext>
            </a:extLst>
          </p:cNvPr>
          <p:cNvSpPr/>
          <p:nvPr/>
        </p:nvSpPr>
        <p:spPr>
          <a:xfrm rot="16200000">
            <a:off x="11494355" y="6160355"/>
            <a:ext cx="731520" cy="66376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EDEE4F5-4FE8-4349-8862-66AEDB32542C}"/>
              </a:ext>
            </a:extLst>
          </p:cNvPr>
          <p:cNvSpPr/>
          <p:nvPr/>
        </p:nvSpPr>
        <p:spPr>
          <a:xfrm rot="10800000">
            <a:off x="11374063" y="-1"/>
            <a:ext cx="817934" cy="744771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32A56-2FEE-4AE6-923B-EA1BC96A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544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76F421-A76D-4C4F-8BE9-41CE35316A84}"/>
              </a:ext>
            </a:extLst>
          </p:cNvPr>
          <p:cNvSpPr/>
          <p:nvPr/>
        </p:nvSpPr>
        <p:spPr>
          <a:xfrm>
            <a:off x="5828797" y="1393443"/>
            <a:ext cx="61004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KEEMPAT,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sangat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bagi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mereformasi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birokrasi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REFORMASI STRUKTURAL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Agar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lembaga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sederhana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simpel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lincah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Hati-hati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Kalau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pikir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mindset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birokrasi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berubah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pastikan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saya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pangkas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endParaRPr lang="en-ID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7123B-2363-450D-9040-E5891905A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672">
            <a:off x="5521954" y="1322878"/>
            <a:ext cx="576222" cy="433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15C90-56D4-457A-9C9E-B2DAD36D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559" flipH="1">
            <a:off x="11519487" y="2723628"/>
            <a:ext cx="527083" cy="4227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D0397-8996-4D90-A99B-3B449DF5D4EE}"/>
              </a:ext>
            </a:extLst>
          </p:cNvPr>
          <p:cNvCxnSpPr>
            <a:cxnSpLocks/>
          </p:cNvCxnSpPr>
          <p:nvPr/>
        </p:nvCxnSpPr>
        <p:spPr>
          <a:xfrm>
            <a:off x="5759100" y="1067762"/>
            <a:ext cx="445047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BF2754D-3457-46A0-B49B-DB4C4B12B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574" y="718293"/>
            <a:ext cx="675150" cy="67515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6A0B4CA-A669-4CC7-9090-43939C34C473}"/>
              </a:ext>
            </a:extLst>
          </p:cNvPr>
          <p:cNvSpPr/>
          <p:nvPr/>
        </p:nvSpPr>
        <p:spPr>
          <a:xfrm>
            <a:off x="822960" y="3985999"/>
            <a:ext cx="3749040" cy="1784881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9042F7F4-F1B0-4822-8056-B4B2B8EBEA2E}"/>
              </a:ext>
            </a:extLst>
          </p:cNvPr>
          <p:cNvSpPr/>
          <p:nvPr/>
        </p:nvSpPr>
        <p:spPr>
          <a:xfrm rot="10800000">
            <a:off x="11555057" y="-3925"/>
            <a:ext cx="636941" cy="625350"/>
          </a:xfrm>
          <a:prstGeom prst="rt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CC6F2E13-507B-4C37-A7A8-DCF050CF83D7}"/>
              </a:ext>
            </a:extLst>
          </p:cNvPr>
          <p:cNvSpPr/>
          <p:nvPr/>
        </p:nvSpPr>
        <p:spPr>
          <a:xfrm rot="16200000">
            <a:off x="11615165" y="6281165"/>
            <a:ext cx="625351" cy="528316"/>
          </a:xfrm>
          <a:prstGeom prst="rt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79CA1-D514-4E6D-BD5A-68C23E07B6B4}"/>
              </a:ext>
            </a:extLst>
          </p:cNvPr>
          <p:cNvSpPr/>
          <p:nvPr/>
        </p:nvSpPr>
        <p:spPr>
          <a:xfrm>
            <a:off x="5685945" y="144372"/>
            <a:ext cx="5571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>
                <a:latin typeface="Arial Narrow" panose="020B0606020202030204" pitchFamily="34" charset="0"/>
                <a:ea typeface="Calibri" panose="020F0502020204030204" pitchFamily="34" charset="0"/>
              </a:rPr>
              <a:t>MENINGKATKAN EFISIENSI DAN EFEKTIVITAS BIROKRASI</a:t>
            </a:r>
            <a:endParaRPr lang="en-ID" sz="2800" dirty="0">
              <a:latin typeface="Arial Narrow" panose="020B0606020202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5B70FA-88B4-47F2-A586-D53403B07DC5}"/>
              </a:ext>
            </a:extLst>
          </p:cNvPr>
          <p:cNvSpPr/>
          <p:nvPr/>
        </p:nvSpPr>
        <p:spPr>
          <a:xfrm>
            <a:off x="5828797" y="4953715"/>
            <a:ext cx="5704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KELIMA,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menjamin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penggunaan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APBN YANG FOKUS DAN TEPAT SASARAN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rupiah yang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keluar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APBN,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semuanya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pastikan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manfaat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ekonomi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MANFAAT UNTUK RAKYAT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kesejahteraan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CC1014-61CC-48DA-AA55-F0B656D53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672">
            <a:off x="5521954" y="4824423"/>
            <a:ext cx="576222" cy="4331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CF9657-6F66-4327-987D-3188BD95E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208" flipH="1">
            <a:off x="11278105" y="6161746"/>
            <a:ext cx="527083" cy="4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C8D24-EB10-4783-BF21-2621A655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4" y="2007006"/>
            <a:ext cx="7761590" cy="4850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2F741-A073-4092-B6EE-0E159AAB48F3}"/>
              </a:ext>
            </a:extLst>
          </p:cNvPr>
          <p:cNvSpPr txBox="1"/>
          <p:nvPr/>
        </p:nvSpPr>
        <p:spPr>
          <a:xfrm>
            <a:off x="738553" y="4598857"/>
            <a:ext cx="622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ID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SEKALI LAGI, YANG UTAMA ITU BUKAN PROSESNYA, YANG UTAMA ITU HASILNYA.”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F7EA8-0BE7-4E57-8DCD-B4F3ECD8D3E3}"/>
              </a:ext>
            </a:extLst>
          </p:cNvPr>
          <p:cNvCxnSpPr>
            <a:cxnSpLocks/>
          </p:cNvCxnSpPr>
          <p:nvPr/>
        </p:nvCxnSpPr>
        <p:spPr>
          <a:xfrm>
            <a:off x="0" y="5403314"/>
            <a:ext cx="6963507" cy="2654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76761-850E-41CF-A6AC-99060D65D7AF}"/>
              </a:ext>
            </a:extLst>
          </p:cNvPr>
          <p:cNvCxnSpPr>
            <a:cxnSpLocks/>
          </p:cNvCxnSpPr>
          <p:nvPr/>
        </p:nvCxnSpPr>
        <p:spPr>
          <a:xfrm>
            <a:off x="0" y="5429854"/>
            <a:ext cx="6963507" cy="2654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69DB63-CBDC-45E4-AE6A-4A7041A01AB9}"/>
              </a:ext>
            </a:extLst>
          </p:cNvPr>
          <p:cNvSpPr txBox="1"/>
          <p:nvPr/>
        </p:nvSpPr>
        <p:spPr>
          <a:xfrm>
            <a:off x="298480" y="5530264"/>
            <a:ext cx="603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PIDATO PRESIDEN RI</a:t>
            </a:r>
          </a:p>
          <a:p>
            <a:r>
              <a:rPr lang="en-ID" b="1" dirty="0">
                <a:solidFill>
                  <a:srgbClr val="002060"/>
                </a:solidFill>
              </a:rPr>
              <a:t>PADA SIDANG PARIPURNA MPR RI DALAM RANGKA PELANTIKAN PRESIDEN DAN WAKIL PRESIDEN TERPILIH PERIODE 2019-2024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B407D5-4B11-4402-A551-561761C6855A}"/>
              </a:ext>
            </a:extLst>
          </p:cNvPr>
          <p:cNvSpPr/>
          <p:nvPr/>
        </p:nvSpPr>
        <p:spPr>
          <a:xfrm>
            <a:off x="478569" y="296594"/>
            <a:ext cx="7408985" cy="41570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903371-589A-41A1-9B24-9005629E6D5E}"/>
              </a:ext>
            </a:extLst>
          </p:cNvPr>
          <p:cNvSpPr/>
          <p:nvPr/>
        </p:nvSpPr>
        <p:spPr>
          <a:xfrm>
            <a:off x="398584" y="386861"/>
            <a:ext cx="7408985" cy="41570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93257-06BA-4B8A-BA99-158CEAB12FFA}"/>
              </a:ext>
            </a:extLst>
          </p:cNvPr>
          <p:cNvSpPr txBox="1"/>
          <p:nvPr/>
        </p:nvSpPr>
        <p:spPr>
          <a:xfrm>
            <a:off x="738553" y="600249"/>
            <a:ext cx="69635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solidFill>
                  <a:srgbClr val="002060"/>
                </a:solidFill>
              </a:rPr>
              <a:t>“</a:t>
            </a:r>
            <a:r>
              <a:rPr lang="en-ID" sz="2000" b="1" dirty="0" err="1">
                <a:solidFill>
                  <a:srgbClr val="002060"/>
                </a:solidFill>
              </a:rPr>
              <a:t>Jangan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lagi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kerja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kita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berorientasi</a:t>
            </a:r>
            <a:r>
              <a:rPr lang="en-ID" sz="2000" b="1" dirty="0">
                <a:solidFill>
                  <a:srgbClr val="002060"/>
                </a:solidFill>
              </a:rPr>
              <a:t> Proses, </a:t>
            </a:r>
            <a:r>
              <a:rPr lang="en-ID" sz="2000" b="1" dirty="0" err="1">
                <a:solidFill>
                  <a:srgbClr val="002060"/>
                </a:solidFill>
              </a:rPr>
              <a:t>tapi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harus</a:t>
            </a:r>
            <a:r>
              <a:rPr lang="en-ID" sz="2000" b="1" dirty="0">
                <a:solidFill>
                  <a:srgbClr val="002060"/>
                </a:solidFill>
              </a:rPr>
              <a:t> </a:t>
            </a:r>
            <a:r>
              <a:rPr lang="en-ID" sz="2000" b="1" dirty="0" err="1">
                <a:solidFill>
                  <a:srgbClr val="002060"/>
                </a:solidFill>
              </a:rPr>
              <a:t>berorientasi</a:t>
            </a:r>
            <a:r>
              <a:rPr lang="en-ID" sz="2000" b="1" dirty="0">
                <a:solidFill>
                  <a:srgbClr val="002060"/>
                </a:solidFill>
              </a:rPr>
              <a:t> pada </a:t>
            </a:r>
            <a:r>
              <a:rPr lang="en-ID" sz="2000" b="1" dirty="0" err="1">
                <a:solidFill>
                  <a:srgbClr val="002060"/>
                </a:solidFill>
              </a:rPr>
              <a:t>hasil-hasil</a:t>
            </a:r>
            <a:r>
              <a:rPr lang="en-ID" sz="2000" b="1" dirty="0">
                <a:solidFill>
                  <a:srgbClr val="002060"/>
                </a:solidFill>
              </a:rPr>
              <a:t> yang </a:t>
            </a:r>
            <a:r>
              <a:rPr lang="en-ID" sz="2000" b="1" dirty="0" err="1">
                <a:solidFill>
                  <a:srgbClr val="002060"/>
                </a:solidFill>
              </a:rPr>
              <a:t>nyata</a:t>
            </a:r>
            <a:r>
              <a:rPr lang="en-ID" dirty="0">
                <a:solidFill>
                  <a:srgbClr val="002060"/>
                </a:solidFill>
              </a:rPr>
              <a:t>.</a:t>
            </a:r>
            <a:br>
              <a:rPr lang="en-ID" dirty="0">
                <a:solidFill>
                  <a:srgbClr val="002060"/>
                </a:solidFill>
              </a:rPr>
            </a:br>
            <a:r>
              <a:rPr lang="en-ID" b="1" dirty="0">
                <a:solidFill>
                  <a:srgbClr val="0070C0"/>
                </a:solidFill>
              </a:rPr>
              <a:t>Saya </a:t>
            </a:r>
            <a:r>
              <a:rPr lang="en-ID" b="1" dirty="0" err="1">
                <a:solidFill>
                  <a:srgbClr val="0070C0"/>
                </a:solidFill>
              </a:rPr>
              <a:t>sering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ingatkan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ke</a:t>
            </a:r>
            <a:r>
              <a:rPr lang="en-ID" b="1" dirty="0">
                <a:solidFill>
                  <a:srgbClr val="0070C0"/>
                </a:solidFill>
              </a:rPr>
              <a:t> para Menteri, </a:t>
            </a:r>
            <a:r>
              <a:rPr lang="en-ID" b="1" dirty="0" err="1">
                <a:solidFill>
                  <a:srgbClr val="0070C0"/>
                </a:solidFill>
              </a:rPr>
              <a:t>tugas</a:t>
            </a:r>
            <a:r>
              <a:rPr lang="en-ID" b="1" dirty="0">
                <a:solidFill>
                  <a:srgbClr val="0070C0"/>
                </a:solidFill>
              </a:rPr>
              <a:t>  </a:t>
            </a:r>
            <a:r>
              <a:rPr lang="en-ID" b="1" dirty="0" err="1">
                <a:solidFill>
                  <a:srgbClr val="0070C0"/>
                </a:solidFill>
              </a:rPr>
              <a:t>kita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bukan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hanya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membuat</a:t>
            </a:r>
            <a:r>
              <a:rPr lang="en-ID" b="1" dirty="0">
                <a:solidFill>
                  <a:srgbClr val="0070C0"/>
                </a:solidFill>
              </a:rPr>
              <a:t> dan </a:t>
            </a:r>
            <a:r>
              <a:rPr lang="en-ID" b="1" dirty="0" err="1">
                <a:solidFill>
                  <a:srgbClr val="0070C0"/>
                </a:solidFill>
              </a:rPr>
              <a:t>melaksanakan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kebijakan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tetapi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tugas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kita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adalah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membuat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masyarakat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menikmati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pelayanan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menikmati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hasil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pembangunan</a:t>
            </a:r>
            <a:r>
              <a:rPr lang="en-ID" b="1" dirty="0">
                <a:solidFill>
                  <a:srgbClr val="0070C0"/>
                </a:solidFill>
              </a:rPr>
              <a:t>.”</a:t>
            </a:r>
          </a:p>
          <a:p>
            <a:endParaRPr lang="en-ID" b="1" dirty="0">
              <a:solidFill>
                <a:srgbClr val="0070C0"/>
              </a:solidFill>
            </a:endParaRPr>
          </a:p>
          <a:p>
            <a:r>
              <a:rPr lang="en-ID" b="1" dirty="0" err="1">
                <a:solidFill>
                  <a:srgbClr val="0070C0"/>
                </a:solidFill>
              </a:rPr>
              <a:t>Seringkali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birokrasi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melaporkan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bahwa</a:t>
            </a:r>
            <a:r>
              <a:rPr lang="en-ID" b="1" dirty="0">
                <a:solidFill>
                  <a:srgbClr val="0070C0"/>
                </a:solidFill>
              </a:rPr>
              <a:t> program </a:t>
            </a:r>
            <a:r>
              <a:rPr lang="en-ID" b="1" dirty="0" err="1">
                <a:solidFill>
                  <a:srgbClr val="0070C0"/>
                </a:solidFill>
              </a:rPr>
              <a:t>sudah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dijalankan</a:t>
            </a:r>
            <a:r>
              <a:rPr lang="en-ID" b="1" dirty="0">
                <a:solidFill>
                  <a:srgbClr val="0070C0"/>
                </a:solidFill>
              </a:rPr>
              <a:t>, dan </a:t>
            </a:r>
            <a:r>
              <a:rPr lang="en-ID" b="1" dirty="0" err="1">
                <a:solidFill>
                  <a:srgbClr val="0070C0"/>
                </a:solidFill>
              </a:rPr>
              <a:t>laporan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akuntabilitas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telah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selesai</a:t>
            </a:r>
            <a:r>
              <a:rPr lang="en-ID" b="1" dirty="0">
                <a:solidFill>
                  <a:srgbClr val="0070C0"/>
                </a:solidFill>
              </a:rPr>
              <a:t>. </a:t>
            </a:r>
            <a:r>
              <a:rPr lang="en-ID" b="1" dirty="0" err="1">
                <a:solidFill>
                  <a:srgbClr val="0070C0"/>
                </a:solidFill>
              </a:rPr>
              <a:t>Kalau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ditanya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jawabnya</a:t>
            </a:r>
            <a:r>
              <a:rPr lang="en-ID" b="1" dirty="0">
                <a:solidFill>
                  <a:srgbClr val="0070C0"/>
                </a:solidFill>
              </a:rPr>
              <a:t> “Program </a:t>
            </a:r>
            <a:r>
              <a:rPr lang="en-ID" b="1" dirty="0" err="1">
                <a:solidFill>
                  <a:srgbClr val="0070C0"/>
                </a:solidFill>
              </a:rPr>
              <a:t>sudah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terlaksana</a:t>
            </a:r>
            <a:r>
              <a:rPr lang="en-ID" b="1" dirty="0">
                <a:solidFill>
                  <a:srgbClr val="0070C0"/>
                </a:solidFill>
              </a:rPr>
              <a:t> Pak.” </a:t>
            </a:r>
            <a:r>
              <a:rPr lang="en-ID" b="1" dirty="0" err="1">
                <a:solidFill>
                  <a:srgbClr val="0070C0"/>
                </a:solidFill>
              </a:rPr>
              <a:t>tetapi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setelah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dicek</a:t>
            </a:r>
            <a:r>
              <a:rPr lang="en-ID" b="1" dirty="0">
                <a:solidFill>
                  <a:srgbClr val="0070C0"/>
                </a:solidFill>
              </a:rPr>
              <a:t> di </a:t>
            </a:r>
            <a:r>
              <a:rPr lang="en-ID" b="1" dirty="0" err="1">
                <a:solidFill>
                  <a:srgbClr val="0070C0"/>
                </a:solidFill>
              </a:rPr>
              <a:t>lapangan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setelah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saya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tanya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ke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rakyat</a:t>
            </a:r>
            <a:r>
              <a:rPr lang="en-ID" b="1" dirty="0">
                <a:solidFill>
                  <a:srgbClr val="0070C0"/>
                </a:solidFill>
              </a:rPr>
              <a:t>, </a:t>
            </a:r>
            <a:r>
              <a:rPr lang="en-ID" b="1" dirty="0" err="1">
                <a:solidFill>
                  <a:srgbClr val="0070C0"/>
                </a:solidFill>
              </a:rPr>
              <a:t>ternyata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masyarakat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belum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menerima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manfaat</a:t>
            </a:r>
            <a:r>
              <a:rPr lang="en-ID" b="1" dirty="0">
                <a:solidFill>
                  <a:srgbClr val="0070C0"/>
                </a:solidFill>
              </a:rPr>
              <a:t>. </a:t>
            </a:r>
            <a:r>
              <a:rPr lang="en-ID" b="1" dirty="0" err="1">
                <a:solidFill>
                  <a:srgbClr val="0070C0"/>
                </a:solidFill>
              </a:rPr>
              <a:t>Ternyata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rakyat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belum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merasakan</a:t>
            </a:r>
            <a:r>
              <a:rPr lang="en-ID" b="1" dirty="0">
                <a:solidFill>
                  <a:srgbClr val="0070C0"/>
                </a:solidFill>
              </a:rPr>
              <a:t> </a:t>
            </a:r>
            <a:r>
              <a:rPr lang="en-ID" b="1" dirty="0" err="1">
                <a:solidFill>
                  <a:srgbClr val="0070C0"/>
                </a:solidFill>
              </a:rPr>
              <a:t>hasilnya</a:t>
            </a:r>
            <a:r>
              <a:rPr lang="en-ID" b="1" dirty="0">
                <a:solidFill>
                  <a:srgbClr val="0070C0"/>
                </a:solidFill>
              </a:rPr>
              <a:t>. </a:t>
            </a:r>
            <a:br>
              <a:rPr lang="en-ID" b="1" dirty="0">
                <a:solidFill>
                  <a:srgbClr val="0070C0"/>
                </a:solidFill>
              </a:rPr>
            </a:br>
            <a:endParaRPr lang="en-ID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8FEEC67D-EFDC-4873-8397-5FD30BDF059C}"/>
              </a:ext>
            </a:extLst>
          </p:cNvPr>
          <p:cNvSpPr/>
          <p:nvPr/>
        </p:nvSpPr>
        <p:spPr>
          <a:xfrm>
            <a:off x="8220364" y="203200"/>
            <a:ext cx="3971636" cy="399140"/>
          </a:xfrm>
          <a:prstGeom prst="roundRect">
            <a:avLst>
              <a:gd name="adj" fmla="val 8700"/>
            </a:avLst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ARAHAN PRESIDEN</a:t>
            </a:r>
            <a:endParaRPr lang="en-ID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D88AEA-6C6E-42A3-9D08-98B2AB20CE86}"/>
              </a:ext>
            </a:extLst>
          </p:cNvPr>
          <p:cNvSpPr/>
          <p:nvPr/>
        </p:nvSpPr>
        <p:spPr>
          <a:xfrm>
            <a:off x="8220364" y="598280"/>
            <a:ext cx="3971636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“REFORMASI BIROKRASI”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1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F86BA8-F4E3-49B6-868F-7B8C9B00C2BC}"/>
              </a:ext>
            </a:extLst>
          </p:cNvPr>
          <p:cNvSpPr/>
          <p:nvPr/>
        </p:nvSpPr>
        <p:spPr>
          <a:xfrm>
            <a:off x="-8776" y="0"/>
            <a:ext cx="6908800" cy="6857997"/>
          </a:xfrm>
          <a:prstGeom prst="rect">
            <a:avLst/>
          </a:prstGeom>
          <a:solidFill>
            <a:srgbClr val="C9E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AB343-454A-4AFE-828D-291AD40FB3E9}"/>
              </a:ext>
            </a:extLst>
          </p:cNvPr>
          <p:cNvSpPr/>
          <p:nvPr/>
        </p:nvSpPr>
        <p:spPr>
          <a:xfrm>
            <a:off x="11912600" y="0"/>
            <a:ext cx="2794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88FEAF71-D7FC-4093-B15A-81565E6AA451}"/>
              </a:ext>
            </a:extLst>
          </p:cNvPr>
          <p:cNvSpPr/>
          <p:nvPr/>
        </p:nvSpPr>
        <p:spPr>
          <a:xfrm>
            <a:off x="30906" y="-9240"/>
            <a:ext cx="4922094" cy="839460"/>
          </a:xfrm>
          <a:prstGeom prst="homePlate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auhaus 93" panose="04030905020B02020C02" pitchFamily="82" charset="0"/>
              </a:rPr>
              <a:t>MANAJEMEN KINERJA (SAKIP)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5C6140-EDD9-400B-8850-0010B3580B3F}"/>
              </a:ext>
            </a:extLst>
          </p:cNvPr>
          <p:cNvCxnSpPr>
            <a:cxnSpLocks/>
          </p:cNvCxnSpPr>
          <p:nvPr/>
        </p:nvCxnSpPr>
        <p:spPr>
          <a:xfrm>
            <a:off x="0" y="2262218"/>
            <a:ext cx="677207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64057B7-5C8C-4221-B5F8-F09338EC794A}"/>
              </a:ext>
            </a:extLst>
          </p:cNvPr>
          <p:cNvSpPr/>
          <p:nvPr/>
        </p:nvSpPr>
        <p:spPr>
          <a:xfrm>
            <a:off x="243332" y="835719"/>
            <a:ext cx="65886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Kinerja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memastikan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program dan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dilaksanakan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ID" sz="22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200" b="1" dirty="0" err="1">
                <a:ea typeface="Tahoma" panose="020B0604030504040204" pitchFamily="34" charset="0"/>
                <a:cs typeface="Tahoma" panose="020B0604030504040204" pitchFamily="34" charset="0"/>
              </a:rPr>
              <a:t>masyarakat</a:t>
            </a:r>
            <a:endParaRPr lang="en-US" altLang="en-US" sz="2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96B2B8-AF57-4DB8-82F9-78F962A3D86A}"/>
              </a:ext>
            </a:extLst>
          </p:cNvPr>
          <p:cNvSpPr txBox="1"/>
          <p:nvPr/>
        </p:nvSpPr>
        <p:spPr>
          <a:xfrm>
            <a:off x="1089554" y="2440233"/>
            <a:ext cx="500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RESULT ORIENTED GOVERNMENT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PEMERINTAHAN BERORIENTASI HASIL 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EE9240A-C1C2-4E81-9674-4F87ABB30A53}"/>
              </a:ext>
            </a:extLst>
          </p:cNvPr>
          <p:cNvSpPr txBox="1">
            <a:spLocks/>
          </p:cNvSpPr>
          <p:nvPr/>
        </p:nvSpPr>
        <p:spPr>
          <a:xfrm>
            <a:off x="1525011" y="2992240"/>
            <a:ext cx="4211343" cy="402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id-ID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“membiayai hasil, bukan masukan</a:t>
            </a:r>
            <a:r>
              <a:rPr kumimoji="0" lang="en-ID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(INPUT)</a:t>
            </a:r>
            <a:r>
              <a:rPr kumimoji="0" lang="id-ID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”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492DA2B-0E34-4E06-B685-37A4EE21B273}"/>
              </a:ext>
            </a:extLst>
          </p:cNvPr>
          <p:cNvSpPr/>
          <p:nvPr/>
        </p:nvSpPr>
        <p:spPr>
          <a:xfrm rot="5400000">
            <a:off x="3417306" y="2047792"/>
            <a:ext cx="402305" cy="42817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6245033-F8FD-4085-A838-C2F9757E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76" y="3395837"/>
            <a:ext cx="1739923" cy="1966869"/>
          </a:xfrm>
          <a:prstGeom prst="rect">
            <a:avLst/>
          </a:prstGeom>
        </p:spPr>
      </p:pic>
      <p:sp>
        <p:nvSpPr>
          <p:cNvPr id="56" name="Text Box 12">
            <a:extLst>
              <a:ext uri="{FF2B5EF4-FFF2-40B4-BE49-F238E27FC236}">
                <a16:creationId xmlns:a16="http://schemas.microsoft.com/office/drawing/2014/main" id="{7EC143F2-7F2B-45AB-8C14-A353DBD1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011" y="5099174"/>
            <a:ext cx="4211343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PERUBAHAN PARADIGMA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BA28DC2-1DCA-4EB2-89B0-0BE396871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52" y="3613625"/>
            <a:ext cx="1460313" cy="14496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49AC63-9E3F-4DB8-BACE-96B5B80CC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535" y="3400037"/>
            <a:ext cx="1979639" cy="216157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28B18DF-D096-4E8F-8A72-D0BA81DA9012}"/>
              </a:ext>
            </a:extLst>
          </p:cNvPr>
          <p:cNvSpPr/>
          <p:nvPr/>
        </p:nvSpPr>
        <p:spPr>
          <a:xfrm>
            <a:off x="1262603" y="6029239"/>
            <a:ext cx="43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002060"/>
                </a:solidFill>
              </a:rPr>
              <a:t>E</a:t>
            </a:r>
            <a:r>
              <a:rPr lang="en-US" sz="2400" b="1" dirty="0">
                <a:solidFill>
                  <a:srgbClr val="002060"/>
                </a:solidFill>
              </a:rPr>
              <a:t>FEKTIF, EFISIEN DAN EKONOMIS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F080E628-1FA2-4E08-9C11-42AF85DEAFE8}"/>
              </a:ext>
            </a:extLst>
          </p:cNvPr>
          <p:cNvSpPr/>
          <p:nvPr/>
        </p:nvSpPr>
        <p:spPr>
          <a:xfrm rot="5400000">
            <a:off x="3081347" y="5589767"/>
            <a:ext cx="484492" cy="42817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E89EE9-7FFC-47D1-821B-A50311F0CAAA}"/>
              </a:ext>
            </a:extLst>
          </p:cNvPr>
          <p:cNvSpPr/>
          <p:nvPr/>
        </p:nvSpPr>
        <p:spPr>
          <a:xfrm>
            <a:off x="812502" y="6406569"/>
            <a:ext cx="528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2060"/>
                </a:solidFill>
              </a:rPr>
              <a:t>fokus</a:t>
            </a:r>
            <a:r>
              <a:rPr lang="en-US" dirty="0">
                <a:solidFill>
                  <a:srgbClr val="002060"/>
                </a:solidFill>
              </a:rPr>
              <a:t> pada </a:t>
            </a:r>
            <a:r>
              <a:rPr lang="en-US" dirty="0" err="1">
                <a:solidFill>
                  <a:srgbClr val="002060"/>
                </a:solidFill>
              </a:rPr>
              <a:t>upaya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untuk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mewujudkan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outcomes (</a:t>
            </a:r>
            <a:r>
              <a:rPr lang="en-US" b="1" dirty="0" err="1">
                <a:solidFill>
                  <a:srgbClr val="002060"/>
                </a:solidFill>
              </a:rPr>
              <a:t>hasil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Ini Isi Pidato Presiden Jokowi dalam Pembukaan IMF-WB yang Banjir ...">
            <a:extLst>
              <a:ext uri="{FF2B5EF4-FFF2-40B4-BE49-F238E27FC236}">
                <a16:creationId xmlns:a16="http://schemas.microsoft.com/office/drawing/2014/main" id="{3DA28FF0-C043-4B2E-A3F2-0727AA48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8" b="100000" l="31897" r="99713">
                        <a14:foregroundMark x1="59195" y1="28758" x2="58908" y2="25272"/>
                        <a14:foregroundMark x1="55891" y1="22004" x2="54885" y2="20261"/>
                        <a14:foregroundMark x1="52155" y1="28540" x2="52011" y2="26362"/>
                        <a14:foregroundMark x1="53736" y1="28105" x2="52443" y2="27451"/>
                        <a14:foregroundMark x1="62644" y1="63181" x2="66092" y2="6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72" y="2233719"/>
            <a:ext cx="6927725" cy="45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B6411A5-3484-4B42-BD50-CDA1C0DCC346}"/>
              </a:ext>
            </a:extLst>
          </p:cNvPr>
          <p:cNvGraphicFramePr/>
          <p:nvPr/>
        </p:nvGraphicFramePr>
        <p:xfrm>
          <a:off x="7035212" y="1245397"/>
          <a:ext cx="4321329" cy="119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667A00F-D1FA-438D-945D-4F932A204E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C5CA83-3FD6-4BCE-85CE-979F26A384F2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12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8210D8-568C-4135-BD9E-B1C1FA019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62" r="7069"/>
          <a:stretch/>
        </p:blipFill>
        <p:spPr>
          <a:xfrm>
            <a:off x="5705763" y="5705821"/>
            <a:ext cx="6531035" cy="11643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520B08-FF38-4F4C-857A-B5749B148ED2}"/>
              </a:ext>
            </a:extLst>
          </p:cNvPr>
          <p:cNvSpPr/>
          <p:nvPr/>
        </p:nvSpPr>
        <p:spPr>
          <a:xfrm>
            <a:off x="2143760" y="3002280"/>
            <a:ext cx="4940808" cy="3703320"/>
          </a:xfrm>
          <a:prstGeom prst="ellips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D4D8A-4E36-4F68-AE84-5EC4CCBA8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3333" b="67600"/>
          <a:stretch/>
        </p:blipFill>
        <p:spPr>
          <a:xfrm>
            <a:off x="-91615" y="630390"/>
            <a:ext cx="5302401" cy="5271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93A18-D417-437E-A4C9-0D535D5CCD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6" r="18355" b="5333"/>
          <a:stretch/>
        </p:blipFill>
        <p:spPr>
          <a:xfrm>
            <a:off x="1081427" y="3252679"/>
            <a:ext cx="4312826" cy="377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726D2-BECB-43DF-A97E-64CD1043123A}"/>
              </a:ext>
            </a:extLst>
          </p:cNvPr>
          <p:cNvSpPr txBox="1"/>
          <p:nvPr/>
        </p:nvSpPr>
        <p:spPr>
          <a:xfrm>
            <a:off x="2355826" y="2020080"/>
            <a:ext cx="28549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RoadMap 2020-2024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360859C-22A2-4B80-8C90-600667EAC752}"/>
              </a:ext>
            </a:extLst>
          </p:cNvPr>
          <p:cNvSpPr/>
          <p:nvPr/>
        </p:nvSpPr>
        <p:spPr>
          <a:xfrm>
            <a:off x="5707235" y="5023089"/>
            <a:ext cx="1065822" cy="518160"/>
          </a:xfrm>
          <a:prstGeom prst="flowChartConnector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B9E8B9B-3F01-48DC-B4E6-E1D5D847C3C5}"/>
              </a:ext>
            </a:extLst>
          </p:cNvPr>
          <p:cNvSpPr/>
          <p:nvPr/>
        </p:nvSpPr>
        <p:spPr>
          <a:xfrm>
            <a:off x="1924847" y="6257219"/>
            <a:ext cx="1065822" cy="518160"/>
          </a:xfrm>
          <a:prstGeom prst="flowChartConnector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5B13B5-2CB9-486F-9912-10B82C93D6C3}"/>
              </a:ext>
            </a:extLst>
          </p:cNvPr>
          <p:cNvSpPr txBox="1">
            <a:spLocks/>
          </p:cNvSpPr>
          <p:nvPr/>
        </p:nvSpPr>
        <p:spPr>
          <a:xfrm>
            <a:off x="5210786" y="989015"/>
            <a:ext cx="5913532" cy="1856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400" dirty="0">
                <a:solidFill>
                  <a:srgbClr val="002060"/>
                </a:solidFill>
              </a:rPr>
              <a:t>Road Map </a:t>
            </a:r>
            <a:r>
              <a:rPr lang="en-ID" sz="2400" dirty="0" err="1">
                <a:solidFill>
                  <a:srgbClr val="002060"/>
                </a:solidFill>
              </a:rPr>
              <a:t>Reformasi</a:t>
            </a:r>
            <a:r>
              <a:rPr lang="en-ID" sz="2400" dirty="0">
                <a:solidFill>
                  <a:srgbClr val="002060"/>
                </a:solidFill>
              </a:rPr>
              <a:t> </a:t>
            </a:r>
            <a:r>
              <a:rPr lang="en-ID" sz="2400" dirty="0" err="1">
                <a:solidFill>
                  <a:srgbClr val="002060"/>
                </a:solidFill>
              </a:rPr>
              <a:t>Birokrasi</a:t>
            </a:r>
            <a:r>
              <a:rPr lang="en-ID" sz="2400" dirty="0">
                <a:solidFill>
                  <a:srgbClr val="002060"/>
                </a:solidFill>
              </a:rPr>
              <a:t> </a:t>
            </a:r>
            <a:r>
              <a:rPr lang="id-ID" sz="2400" dirty="0">
                <a:solidFill>
                  <a:srgbClr val="002060"/>
                </a:solidFill>
              </a:rPr>
              <a:t>periode III Tahun 2020 – 2024 </a:t>
            </a:r>
            <a:r>
              <a:rPr lang="en-ID" sz="2400" dirty="0">
                <a:solidFill>
                  <a:srgbClr val="002060"/>
                </a:solidFill>
              </a:rPr>
              <a:t> </a:t>
            </a:r>
            <a:r>
              <a:rPr lang="en-ID" sz="2400" dirty="0" err="1">
                <a:solidFill>
                  <a:srgbClr val="002060"/>
                </a:solidFill>
              </a:rPr>
              <a:t>mengusung</a:t>
            </a:r>
            <a:r>
              <a:rPr lang="en-ID" sz="2400" dirty="0">
                <a:solidFill>
                  <a:srgbClr val="002060"/>
                </a:solidFill>
              </a:rPr>
              <a:t> </a:t>
            </a:r>
            <a:r>
              <a:rPr lang="en-ID" sz="2400" dirty="0" err="1">
                <a:solidFill>
                  <a:srgbClr val="002060"/>
                </a:solidFill>
              </a:rPr>
              <a:t>tema</a:t>
            </a:r>
            <a:r>
              <a:rPr lang="en-ID" sz="2400" dirty="0">
                <a:solidFill>
                  <a:srgbClr val="002060"/>
                </a:solidFill>
              </a:rPr>
              <a:t> </a:t>
            </a:r>
            <a:r>
              <a:rPr lang="en-ID" sz="2400" b="1" dirty="0">
                <a:solidFill>
                  <a:srgbClr val="002060"/>
                </a:solidFill>
              </a:rPr>
              <a:t>Dynamic Governance </a:t>
            </a:r>
            <a:r>
              <a:rPr lang="en-ID" sz="2400" dirty="0">
                <a:solidFill>
                  <a:srgbClr val="002060"/>
                </a:solidFill>
              </a:rPr>
              <a:t>dan </a:t>
            </a:r>
            <a:r>
              <a:rPr lang="en-ID" sz="2400" dirty="0" err="1">
                <a:solidFill>
                  <a:srgbClr val="002060"/>
                </a:solidFill>
              </a:rPr>
              <a:t>menekankan</a:t>
            </a:r>
            <a:r>
              <a:rPr lang="en-ID" sz="2400" dirty="0">
                <a:solidFill>
                  <a:srgbClr val="002060"/>
                </a:solidFill>
              </a:rPr>
              <a:t> pada </a:t>
            </a:r>
            <a:r>
              <a:rPr lang="en-ID" sz="2400" b="1" dirty="0" err="1">
                <a:solidFill>
                  <a:srgbClr val="002060"/>
                </a:solidFill>
              </a:rPr>
              <a:t>Fleksibilitas</a:t>
            </a:r>
            <a:r>
              <a:rPr lang="en-ID" sz="2400" dirty="0">
                <a:solidFill>
                  <a:srgbClr val="002060"/>
                </a:solidFill>
              </a:rPr>
              <a:t> dan </a:t>
            </a:r>
            <a:r>
              <a:rPr lang="en-ID" sz="2400" b="1" dirty="0">
                <a:solidFill>
                  <a:srgbClr val="002060"/>
                </a:solidFill>
              </a:rPr>
              <a:t>Adaptive </a:t>
            </a:r>
            <a:r>
              <a:rPr lang="en-ID" sz="2400" b="1" dirty="0"/>
              <a:t>Policy.</a:t>
            </a:r>
          </a:p>
          <a:p>
            <a:pPr algn="ctr"/>
            <a:r>
              <a:rPr lang="en-ID" sz="2400" b="1" dirty="0">
                <a:solidFill>
                  <a:srgbClr val="002060"/>
                </a:solidFill>
              </a:rPr>
              <a:t>(PERMENPANRB 25/2020)</a:t>
            </a:r>
          </a:p>
          <a:p>
            <a:pPr algn="ctr"/>
            <a:endParaRPr lang="en-ID" sz="2400" b="1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4C37CC8-2327-459B-9D9C-A578CAB12B93}"/>
              </a:ext>
            </a:extLst>
          </p:cNvPr>
          <p:cNvSpPr/>
          <p:nvPr/>
        </p:nvSpPr>
        <p:spPr>
          <a:xfrm>
            <a:off x="-2" y="5601192"/>
            <a:ext cx="1246984" cy="12568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35C99A-743B-4444-BB6E-F7DA94EF8B79}"/>
              </a:ext>
            </a:extLst>
          </p:cNvPr>
          <p:cNvSpPr/>
          <p:nvPr/>
        </p:nvSpPr>
        <p:spPr>
          <a:xfrm>
            <a:off x="-27157" y="-1"/>
            <a:ext cx="293441" cy="68701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ounded Rectangle 53">
            <a:extLst>
              <a:ext uri="{FF2B5EF4-FFF2-40B4-BE49-F238E27FC236}">
                <a16:creationId xmlns:a16="http://schemas.microsoft.com/office/drawing/2014/main" id="{502211A2-5683-4482-8BBF-A4E2278A4FE5}"/>
              </a:ext>
            </a:extLst>
          </p:cNvPr>
          <p:cNvSpPr/>
          <p:nvPr/>
        </p:nvSpPr>
        <p:spPr>
          <a:xfrm>
            <a:off x="1238598" y="108576"/>
            <a:ext cx="8476527" cy="764226"/>
          </a:xfrm>
          <a:prstGeom prst="roundRect">
            <a:avLst>
              <a:gd name="adj" fmla="val 0"/>
            </a:avLst>
          </a:prstGeom>
          <a:solidFill>
            <a:srgbClr val="0A9BA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ROADMAP REFORMASI BIROKRASI 2020-2024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B6D47-5D68-48AE-AAFA-18E71D56047C}"/>
              </a:ext>
            </a:extLst>
          </p:cNvPr>
          <p:cNvSpPr/>
          <p:nvPr/>
        </p:nvSpPr>
        <p:spPr>
          <a:xfrm>
            <a:off x="5613166" y="4816257"/>
            <a:ext cx="602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solidFill>
                  <a:srgbClr val="002060"/>
                </a:solidFill>
              </a:rPr>
              <a:t>ROAD MAP </a:t>
            </a:r>
            <a:r>
              <a:rPr lang="en-ID" sz="2400" b="1" dirty="0" err="1">
                <a:solidFill>
                  <a:srgbClr val="002060"/>
                </a:solidFill>
              </a:rPr>
              <a:t>ini</a:t>
            </a:r>
            <a:r>
              <a:rPr lang="en-ID" sz="2400" b="1" dirty="0">
                <a:solidFill>
                  <a:srgbClr val="002060"/>
                </a:solidFill>
              </a:rPr>
              <a:t> juga </a:t>
            </a:r>
            <a:r>
              <a:rPr lang="en-ID" sz="2400" b="1" dirty="0" err="1">
                <a:solidFill>
                  <a:srgbClr val="002060"/>
                </a:solidFill>
              </a:rPr>
              <a:t>mengusung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semangat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kolaborasi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dengan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berbagai</a:t>
            </a:r>
            <a:r>
              <a:rPr lang="en-ID" sz="2400" b="1" dirty="0">
                <a:solidFill>
                  <a:srgbClr val="002060"/>
                </a:solidFill>
              </a:rPr>
              <a:t> K/L yang </a:t>
            </a:r>
            <a:r>
              <a:rPr lang="en-ID" sz="2400" b="1" dirty="0" err="1">
                <a:solidFill>
                  <a:srgbClr val="002060"/>
                </a:solidFill>
              </a:rPr>
              <a:t>terkait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dalam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Reformasi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Birokrasi</a:t>
            </a:r>
            <a:r>
              <a:rPr lang="en-ID" sz="2400" b="1" dirty="0">
                <a:solidFill>
                  <a:srgbClr val="002060"/>
                </a:solidFill>
              </a:rPr>
              <a:t>, </a:t>
            </a:r>
            <a:r>
              <a:rPr lang="en-ID" sz="2400" b="1" dirty="0" err="1">
                <a:solidFill>
                  <a:srgbClr val="002060"/>
                </a:solidFill>
              </a:rPr>
              <a:t>seperti</a:t>
            </a:r>
            <a:r>
              <a:rPr lang="en-ID" sz="2400" b="1" dirty="0">
                <a:solidFill>
                  <a:srgbClr val="002060"/>
                </a:solidFill>
              </a:rPr>
              <a:t> KEMENKEU, BAPPENAS, BPKP, LAN, BKN, LKPP, ANRI, KEMENKUMHAM, DSB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71A299-79B9-493A-9E3B-B735711395D3}"/>
              </a:ext>
            </a:extLst>
          </p:cNvPr>
          <p:cNvSpPr/>
          <p:nvPr/>
        </p:nvSpPr>
        <p:spPr>
          <a:xfrm>
            <a:off x="4891596" y="2988946"/>
            <a:ext cx="6899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dirty="0">
                <a:solidFill>
                  <a:srgbClr val="002060"/>
                </a:solidFill>
              </a:rPr>
              <a:t>ROAD MAP </a:t>
            </a:r>
            <a:r>
              <a:rPr lang="en-ID" sz="2400" b="1" dirty="0" err="1">
                <a:solidFill>
                  <a:srgbClr val="002060"/>
                </a:solidFill>
              </a:rPr>
              <a:t>ini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mendorong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setiap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Instansi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Pemerintah</a:t>
            </a:r>
            <a:r>
              <a:rPr lang="en-ID" sz="2400" b="1" dirty="0">
                <a:solidFill>
                  <a:srgbClr val="002060"/>
                </a:solidFill>
              </a:rPr>
              <a:t> </a:t>
            </a:r>
            <a:r>
              <a:rPr lang="en-ID" sz="2400" b="1" dirty="0" err="1">
                <a:solidFill>
                  <a:srgbClr val="002060"/>
                </a:solidFill>
              </a:rPr>
              <a:t>mencapai</a:t>
            </a:r>
            <a:r>
              <a:rPr lang="en-ID" sz="2400" b="1" dirty="0">
                <a:solidFill>
                  <a:srgbClr val="002060"/>
                </a:solidFill>
              </a:rPr>
              <a:t> PRIORITAS PEMBANGUNAN </a:t>
            </a:r>
            <a:r>
              <a:rPr lang="en-ID" sz="2400" b="1" dirty="0" err="1">
                <a:solidFill>
                  <a:srgbClr val="002060"/>
                </a:solidFill>
              </a:rPr>
              <a:t>terutama</a:t>
            </a:r>
            <a:r>
              <a:rPr lang="en-ID" sz="2400" b="1" dirty="0">
                <a:solidFill>
                  <a:srgbClr val="002060"/>
                </a:solidFill>
              </a:rPr>
              <a:t> PERCEPATAN PEMULIHAN EKONOMI</a:t>
            </a:r>
          </a:p>
        </p:txBody>
      </p:sp>
    </p:spTree>
    <p:extLst>
      <p:ext uri="{BB962C8B-B14F-4D97-AF65-F5344CB8AC3E}">
        <p14:creationId xmlns:p14="http://schemas.microsoft.com/office/powerpoint/2010/main" val="23866707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14DC178-8752-4928-B154-1A4C6AD8BBA4}"/>
              </a:ext>
            </a:extLst>
          </p:cNvPr>
          <p:cNvGrpSpPr/>
          <p:nvPr/>
        </p:nvGrpSpPr>
        <p:grpSpPr>
          <a:xfrm>
            <a:off x="-66100" y="87408"/>
            <a:ext cx="7274532" cy="596447"/>
            <a:chOff x="0" y="533400"/>
            <a:chExt cx="10438488" cy="780481"/>
          </a:xfrm>
          <a:solidFill>
            <a:srgbClr val="31859C"/>
          </a:solidFill>
        </p:grpSpPr>
        <p:sp>
          <p:nvSpPr>
            <p:cNvPr id="32" name="Flowchart: Delay 31">
              <a:extLst>
                <a:ext uri="{FF2B5EF4-FFF2-40B4-BE49-F238E27FC236}">
                  <a16:creationId xmlns:a16="http://schemas.microsoft.com/office/drawing/2014/main" id="{507F4B67-0B6F-41D8-A782-7AC7A88A4EC1}"/>
                </a:ext>
              </a:extLst>
            </p:cNvPr>
            <p:cNvSpPr/>
            <p:nvPr/>
          </p:nvSpPr>
          <p:spPr>
            <a:xfrm>
              <a:off x="9447888" y="533400"/>
              <a:ext cx="990600" cy="780481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2C25A4-E8B5-422B-91DA-BF5A3BEC25C0}"/>
                </a:ext>
              </a:extLst>
            </p:cNvPr>
            <p:cNvSpPr/>
            <p:nvPr/>
          </p:nvSpPr>
          <p:spPr>
            <a:xfrm>
              <a:off x="0" y="533400"/>
              <a:ext cx="9783720" cy="780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C2021DE-C975-4BD8-A8FF-1A2377F4F0A3}"/>
              </a:ext>
            </a:extLst>
          </p:cNvPr>
          <p:cNvSpPr/>
          <p:nvPr/>
        </p:nvSpPr>
        <p:spPr>
          <a:xfrm>
            <a:off x="7379543" y="4028052"/>
            <a:ext cx="4812458" cy="2823597"/>
          </a:xfrm>
          <a:prstGeom prst="rect">
            <a:avLst/>
          </a:prstGeom>
          <a:solidFill>
            <a:srgbClr val="000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AEF5704F-8470-4612-B86C-1570F8696BC1}"/>
              </a:ext>
            </a:extLst>
          </p:cNvPr>
          <p:cNvSpPr/>
          <p:nvPr/>
        </p:nvSpPr>
        <p:spPr>
          <a:xfrm>
            <a:off x="4202320" y="4888265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0C0473C-5C53-4DC1-A1D7-BF3B447B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24921" r="755" b="2812"/>
          <a:stretch/>
        </p:blipFill>
        <p:spPr>
          <a:xfrm>
            <a:off x="1211515" y="1320076"/>
            <a:ext cx="4145704" cy="1993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A7A9E-42BB-4DD1-87AC-C46BFA20656A}"/>
              </a:ext>
            </a:extLst>
          </p:cNvPr>
          <p:cNvSpPr txBox="1"/>
          <p:nvPr/>
        </p:nvSpPr>
        <p:spPr>
          <a:xfrm>
            <a:off x="1182545" y="972432"/>
            <a:ext cx="3629446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RB BERSIFAT PROYEK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17E771-50B5-4CB7-BA6A-77F72D3CA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5"/>
          <a:stretch/>
        </p:blipFill>
        <p:spPr>
          <a:xfrm>
            <a:off x="7320141" y="-4253"/>
            <a:ext cx="4871859" cy="48031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11F120-A036-4D14-9124-C03A7843C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51" t="35043" r="60823" b="24445"/>
          <a:stretch/>
        </p:blipFill>
        <p:spPr>
          <a:xfrm>
            <a:off x="8963750" y="5989859"/>
            <a:ext cx="890544" cy="832245"/>
          </a:xfrm>
          <a:prstGeom prst="flowChartConnector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45DAF8-55BD-463A-BCD3-2F211CD2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51" t="35043" r="60823" b="24445"/>
          <a:stretch/>
        </p:blipFill>
        <p:spPr>
          <a:xfrm>
            <a:off x="6901057" y="6019404"/>
            <a:ext cx="890544" cy="832245"/>
          </a:xfrm>
          <a:prstGeom prst="flowChartConnector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56551A9-9868-4492-B2A1-BDF240E4A013}"/>
              </a:ext>
            </a:extLst>
          </p:cNvPr>
          <p:cNvGrpSpPr/>
          <p:nvPr/>
        </p:nvGrpSpPr>
        <p:grpSpPr>
          <a:xfrm>
            <a:off x="8001569" y="3880656"/>
            <a:ext cx="2412764" cy="3458615"/>
            <a:chOff x="7719374" y="4063960"/>
            <a:chExt cx="2412764" cy="34586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B335C6B-FF36-4759-A114-4FD04962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374" y="4457877"/>
              <a:ext cx="1729425" cy="1729425"/>
            </a:xfrm>
            <a:prstGeom prst="flowChartConnector">
              <a:avLst/>
            </a:prstGeom>
          </p:spPr>
        </p:pic>
        <p:sp>
          <p:nvSpPr>
            <p:cNvPr id="34" name="Round Same Side Corner Rectangle 9">
              <a:extLst>
                <a:ext uri="{FF2B5EF4-FFF2-40B4-BE49-F238E27FC236}">
                  <a16:creationId xmlns:a16="http://schemas.microsoft.com/office/drawing/2014/main" id="{DAB3B8A0-BC3E-45B2-8DB7-25946412C6A9}"/>
                </a:ext>
              </a:extLst>
            </p:cNvPr>
            <p:cNvSpPr/>
            <p:nvPr/>
          </p:nvSpPr>
          <p:spPr>
            <a:xfrm rot="8205316">
              <a:off x="8031923" y="4063960"/>
              <a:ext cx="2100215" cy="3458615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DDE26A-C65B-4428-A248-F30144F04D0F}"/>
              </a:ext>
            </a:extLst>
          </p:cNvPr>
          <p:cNvSpPr txBox="1"/>
          <p:nvPr/>
        </p:nvSpPr>
        <p:spPr>
          <a:xfrm>
            <a:off x="-57346" y="154799"/>
            <a:ext cx="737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</a:rPr>
              <a:t>BEBERAPA CATATAN UMUM PELAKSANAAN RB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7C518-465A-4A44-9971-E55720EB2BE9}"/>
              </a:ext>
            </a:extLst>
          </p:cNvPr>
          <p:cNvSpPr/>
          <p:nvPr/>
        </p:nvSpPr>
        <p:spPr>
          <a:xfrm>
            <a:off x="5149023" y="2617732"/>
            <a:ext cx="2198753" cy="19273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65567-6D23-4B08-970B-CC39AAC6587C}"/>
              </a:ext>
            </a:extLst>
          </p:cNvPr>
          <p:cNvSpPr/>
          <p:nvPr/>
        </p:nvSpPr>
        <p:spPr>
          <a:xfrm>
            <a:off x="4843758" y="5864810"/>
            <a:ext cx="278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FUNGSI PENGAWASAN TIDAK OPTIMAL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33CE2-B519-4BEB-9BC0-4B461263476A}"/>
              </a:ext>
            </a:extLst>
          </p:cNvPr>
          <p:cNvSpPr txBox="1"/>
          <p:nvPr/>
        </p:nvSpPr>
        <p:spPr>
          <a:xfrm>
            <a:off x="8361659" y="140836"/>
            <a:ext cx="2887002" cy="1096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TIDAK MENGACU PADA AKAR PERMASALAHAN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A1AD0F-A75F-4EBA-9F40-08AA8B07C9D6}"/>
              </a:ext>
            </a:extLst>
          </p:cNvPr>
          <p:cNvGrpSpPr/>
          <p:nvPr/>
        </p:nvGrpSpPr>
        <p:grpSpPr>
          <a:xfrm>
            <a:off x="4757103" y="3593900"/>
            <a:ext cx="4898308" cy="3125478"/>
            <a:chOff x="4218802" y="3848787"/>
            <a:chExt cx="4898308" cy="31254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4E5FC8C-016B-4B29-B725-74C3A4FAF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9" t="7074" r="15178" b="19465"/>
            <a:stretch/>
          </p:blipFill>
          <p:spPr>
            <a:xfrm>
              <a:off x="4679079" y="3848787"/>
              <a:ext cx="2507965" cy="2508133"/>
            </a:xfrm>
            <a:prstGeom prst="flowChartConnector">
              <a:avLst/>
            </a:prstGeom>
          </p:spPr>
        </p:pic>
        <p:sp>
          <p:nvSpPr>
            <p:cNvPr id="28" name="Round Same Side Corner Rectangle 9">
              <a:extLst>
                <a:ext uri="{FF2B5EF4-FFF2-40B4-BE49-F238E27FC236}">
                  <a16:creationId xmlns:a16="http://schemas.microsoft.com/office/drawing/2014/main" id="{B3CC62C9-6199-4984-9977-52B9F891D655}"/>
                </a:ext>
              </a:extLst>
            </p:cNvPr>
            <p:cNvSpPr/>
            <p:nvPr/>
          </p:nvSpPr>
          <p:spPr>
            <a:xfrm rot="7882766">
              <a:off x="5241233" y="3098389"/>
              <a:ext cx="2853445" cy="489830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00D2205-B6E4-49FC-871D-9DA9FDF43B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r="10256" b="7463"/>
          <a:stretch/>
        </p:blipFill>
        <p:spPr>
          <a:xfrm>
            <a:off x="305802" y="3593900"/>
            <a:ext cx="3499494" cy="3264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5903FE-023F-401A-833A-7D6EC8E9FAA5}"/>
              </a:ext>
            </a:extLst>
          </p:cNvPr>
          <p:cNvSpPr/>
          <p:nvPr/>
        </p:nvSpPr>
        <p:spPr>
          <a:xfrm>
            <a:off x="34934" y="6435526"/>
            <a:ext cx="352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TIDAK TERINTEGRASI</a:t>
            </a: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308219" y="3632427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4006B6-71AF-4572-844A-8F399D38372B}"/>
              </a:ext>
            </a:extLst>
          </p:cNvPr>
          <p:cNvGrpSpPr/>
          <p:nvPr/>
        </p:nvGrpSpPr>
        <p:grpSpPr>
          <a:xfrm>
            <a:off x="787684" y="1007329"/>
            <a:ext cx="762000" cy="923330"/>
            <a:chOff x="1259840" y="1197410"/>
            <a:chExt cx="762000" cy="923330"/>
          </a:xfrm>
        </p:grpSpPr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A264AF69-F48B-4BCA-B828-A1A912682E3F}"/>
                </a:ext>
              </a:extLst>
            </p:cNvPr>
            <p:cNvSpPr/>
            <p:nvPr/>
          </p:nvSpPr>
          <p:spPr>
            <a:xfrm>
              <a:off x="1259840" y="1286727"/>
              <a:ext cx="762000" cy="764226"/>
            </a:xfrm>
            <a:prstGeom prst="flowChartConnector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3474E0-244A-4EE3-B16C-EFFCD3113333}"/>
                </a:ext>
              </a:extLst>
            </p:cNvPr>
            <p:cNvSpPr/>
            <p:nvPr/>
          </p:nvSpPr>
          <p:spPr>
            <a:xfrm>
              <a:off x="1338062" y="1197410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409022-5551-4261-BF80-93694CEB21D9}"/>
              </a:ext>
            </a:extLst>
          </p:cNvPr>
          <p:cNvGrpSpPr/>
          <p:nvPr/>
        </p:nvGrpSpPr>
        <p:grpSpPr>
          <a:xfrm>
            <a:off x="7543800" y="-4253"/>
            <a:ext cx="762000" cy="923330"/>
            <a:chOff x="6867916" y="-62723"/>
            <a:chExt cx="762000" cy="92333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8BA90015-954E-4883-B756-66F09D844BCC}"/>
                </a:ext>
              </a:extLst>
            </p:cNvPr>
            <p:cNvSpPr/>
            <p:nvPr/>
          </p:nvSpPr>
          <p:spPr>
            <a:xfrm>
              <a:off x="6867916" y="60326"/>
              <a:ext cx="762000" cy="764226"/>
            </a:xfrm>
            <a:prstGeom prst="flowChartConnector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CEBFD24-F911-4CC5-B7DA-E0526E6B8397}"/>
                </a:ext>
              </a:extLst>
            </p:cNvPr>
            <p:cNvSpPr/>
            <p:nvPr/>
          </p:nvSpPr>
          <p:spPr>
            <a:xfrm>
              <a:off x="6999310" y="-62723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403069" y="3566387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71A397-00DA-454C-B1BB-7E68EE1BC590}"/>
              </a:ext>
            </a:extLst>
          </p:cNvPr>
          <p:cNvSpPr/>
          <p:nvPr/>
        </p:nvSpPr>
        <p:spPr>
          <a:xfrm>
            <a:off x="4274371" y="4798939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6935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431515" y="-580"/>
            <a:ext cx="4253501" cy="2997812"/>
          </a:xfrm>
          <a:prstGeom prst="rect">
            <a:avLst/>
          </a:prstGeom>
          <a:solidFill>
            <a:srgbClr val="A3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Working in a Negative Environment – Think of yourself! – VetloIre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ADBE3-FF76-40EB-834F-EB017FB308DB}"/>
              </a:ext>
            </a:extLst>
          </p:cNvPr>
          <p:cNvSpPr txBox="1"/>
          <p:nvPr/>
        </p:nvSpPr>
        <p:spPr>
          <a:xfrm>
            <a:off x="4616516" y="1214330"/>
            <a:ext cx="294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BELUM TERDA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AT BUDAYA KINERJA (MIND SET DAN CULTURE SET BELUM BERUBAH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MASIH BERADA DI ZONA NYAMAN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7749D-B0C0-4EB6-B6E0-F02B81C31015}"/>
              </a:ext>
            </a:extLst>
          </p:cNvPr>
          <p:cNvSpPr txBox="1"/>
          <p:nvPr/>
        </p:nvSpPr>
        <p:spPr>
          <a:xfrm>
            <a:off x="293066" y="3568006"/>
            <a:ext cx="3198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REFORMASI BIROKRASI DIANGGAP HANYA SEBAGAI 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DUKUNGAN ADMINISTRATIF DAN KELENGKA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DOKUMEN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BAHKAN SEBAGIAN BERANGGAPAN REFORMASI BIROKRASI SAMA DENGAN REMUNERASI </a:t>
            </a:r>
            <a:endParaRPr lang="en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4006B6-71AF-4572-844A-8F399D38372B}"/>
              </a:ext>
            </a:extLst>
          </p:cNvPr>
          <p:cNvGrpSpPr/>
          <p:nvPr/>
        </p:nvGrpSpPr>
        <p:grpSpPr>
          <a:xfrm>
            <a:off x="5486400" y="145210"/>
            <a:ext cx="762000" cy="923330"/>
            <a:chOff x="1259840" y="1197410"/>
            <a:chExt cx="762000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264AF69-F48B-4BCA-B828-A1A912682E3F}"/>
                </a:ext>
              </a:extLst>
            </p:cNvPr>
            <p:cNvSpPr/>
            <p:nvPr/>
          </p:nvSpPr>
          <p:spPr>
            <a:xfrm>
              <a:off x="1259840" y="1286727"/>
              <a:ext cx="762000" cy="764226"/>
            </a:xfrm>
            <a:prstGeom prst="flowChartConnector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3474E0-244A-4EE3-B16C-EFFCD3113333}"/>
                </a:ext>
              </a:extLst>
            </p:cNvPr>
            <p:cNvSpPr/>
            <p:nvPr/>
          </p:nvSpPr>
          <p:spPr>
            <a:xfrm>
              <a:off x="1354893" y="119741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5200453" y="3269804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5295303" y="3203764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8" name="Picture 6" descr="Misunderstanding Stock Illustrations – 1,682 Misunderstand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95" y="-777088"/>
            <a:ext cx="4506983" cy="38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3908" y="3910629"/>
            <a:ext cx="4506983" cy="3119025"/>
          </a:xfrm>
          <a:prstGeom prst="rect">
            <a:avLst/>
          </a:prstGeom>
          <a:solidFill>
            <a:srgbClr val="8E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C0A9B-41FA-4F9D-892C-AE2A08C7EE40}"/>
              </a:ext>
            </a:extLst>
          </p:cNvPr>
          <p:cNvSpPr txBox="1"/>
          <p:nvPr/>
        </p:nvSpPr>
        <p:spPr>
          <a:xfrm>
            <a:off x="7685016" y="4953000"/>
            <a:ext cx="4506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EMAHAMAN RB HANYA DI TINGKAT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INSTANSI 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TIM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 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UNIT KERJA BELUM DI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 DAN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DIINTERNALISASI</a:t>
            </a:r>
            <a:r>
              <a:rPr lang="en-US" b="1" dirty="0">
                <a:solidFill>
                  <a:srgbClr val="004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b="1" dirty="0">
              <a:solidFill>
                <a:srgbClr val="004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13943AC-8E33-4E19-97E6-6CABCD5DED8E}"/>
              </a:ext>
            </a:extLst>
          </p:cNvPr>
          <p:cNvSpPr/>
          <p:nvPr/>
        </p:nvSpPr>
        <p:spPr>
          <a:xfrm>
            <a:off x="9582550" y="3880075"/>
            <a:ext cx="762000" cy="764226"/>
          </a:xfrm>
          <a:prstGeom prst="flowChartConnector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D35DD7-6EA7-4AD1-A485-318137E92A4A}"/>
              </a:ext>
            </a:extLst>
          </p:cNvPr>
          <p:cNvSpPr/>
          <p:nvPr/>
        </p:nvSpPr>
        <p:spPr>
          <a:xfrm>
            <a:off x="9677400" y="3814035"/>
            <a:ext cx="56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84" name="Picture 12" descr="WE'RE HIRING PART-TIME ADMINISTRATIVE ASSISTANT - CAIR DF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4345" r="9378" b="6556"/>
          <a:stretch/>
        </p:blipFill>
        <p:spPr bwMode="auto">
          <a:xfrm>
            <a:off x="3487045" y="4082284"/>
            <a:ext cx="4193102" cy="27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679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_Template_CA - v4" id="{218185FC-F106-4828-A903-3CD16F49D393}" vid="{616909D0-F1B9-448E-90DF-5A5E8EF9D9F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42408-00B8-4B5E-977B-10803CA140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A074F-D830-4E61-ADA1-3D11973C028A}">
  <ds:schemaRefs>
    <ds:schemaRef ds:uri="fb0879af-3eba-417a-a55a-ffe6dcd6ca77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B95386-D024-4527-B386-823C44C47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1719</Words>
  <Application>Microsoft Office PowerPoint</Application>
  <PresentationFormat>Widescreen</PresentationFormat>
  <Paragraphs>298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56" baseType="lpstr">
      <vt:lpstr>Adobe Fan Heiti Std B</vt:lpstr>
      <vt:lpstr>Dosis Medium</vt:lpstr>
      <vt:lpstr>Futura Md BT</vt:lpstr>
      <vt:lpstr>Open Sans</vt:lpstr>
      <vt:lpstr>Roboto Condensed Light</vt:lpstr>
      <vt:lpstr>Roboto Light</vt:lpstr>
      <vt:lpstr>Agency FB</vt:lpstr>
      <vt:lpstr>Aharoni</vt:lpstr>
      <vt:lpstr>Arial</vt:lpstr>
      <vt:lpstr>Arial Black</vt:lpstr>
      <vt:lpstr>Arial Narrow</vt:lpstr>
      <vt:lpstr>Arial Rounded MT Bold</vt:lpstr>
      <vt:lpstr>Bahnschrift SemiCondensed</vt:lpstr>
      <vt:lpstr>Bauhaus 93</vt:lpstr>
      <vt:lpstr>Calibri</vt:lpstr>
      <vt:lpstr>Calibri Light</vt:lpstr>
      <vt:lpstr>Cambria</vt:lpstr>
      <vt:lpstr>Century Gothic</vt:lpstr>
      <vt:lpstr>Lucida Handwriting</vt:lpstr>
      <vt:lpstr>Narkisim</vt:lpstr>
      <vt:lpstr>Segoe UI Black</vt:lpstr>
      <vt:lpstr>Times New Roman</vt:lpstr>
      <vt:lpstr>Tw Cen MT</vt:lpstr>
      <vt:lpstr>Verdana</vt:lpstr>
      <vt:lpstr>Wingdings</vt:lpstr>
      <vt:lpstr>Wingdings 2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TUJUAN UMUM EVALUASI</vt:lpstr>
      <vt:lpstr>PRINSIP PENILAIAN PELAKSANAAN RB</vt:lpstr>
      <vt:lpstr>PRINSIP PENILAIAN PELAKSANAAN  REFORMASI BIROKRASI</vt:lpstr>
      <vt:lpstr>MEKANISME EVALUASI REFORMASI BIROKRASI DAN SAKIP</vt:lpstr>
      <vt:lpstr>PowerPoint Presentation</vt:lpstr>
      <vt:lpstr>Kerangka Logis Evaluasi RB (Internal dan Eksternal) Peraturan Menpan dan RB No 14 Tahun 2014 yo 10 Tahun 2019 </vt:lpstr>
      <vt:lpstr>PowerPoint Presentation</vt:lpstr>
      <vt:lpstr>Objek   EVALUASI</vt:lpstr>
      <vt:lpstr>PowerPoint Presentation</vt:lpstr>
      <vt:lpstr>PowerPoint Presentation</vt:lpstr>
      <vt:lpstr>PowerPoint Presentation</vt:lpstr>
      <vt:lpstr>PowerPoint Presentation</vt:lpstr>
      <vt:lpstr>Susunan Tim Evaluasi Percepatan reformasi birorasi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2018-07-27T08:47:49Z</dcterms:created>
  <dcterms:modified xsi:type="dcterms:W3CDTF">2020-07-21T02:44:44Z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